
<file path=[Content_Types].xml><?xml version="1.0" encoding="utf-8"?>
<Types xmlns="http://schemas.openxmlformats.org/package/2006/content-types">
  <Default Extension="xlsx" ContentType="application/vnd.openxmlformats-officedocument.spreadsheetml.sheet"/>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commentAuthors.xml" ContentType="application/vnd.openxmlformats-officedocument.presentationml.commentAuthors+xml"/>
  <Override PartName="/ppt/drawings/drawing1.xml" ContentType="application/vnd.openxmlformats-officedocument.drawingml.chartshapes+xml"/>
  <Override PartName="/ppt/drawings/drawing2.xml" ContentType="application/vnd.openxmlformats-officedocument.drawingml.chartshap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0"/>
  </p:handoutMasterIdLst>
  <p:sldIdLst>
    <p:sldId id="256" r:id="rId3"/>
    <p:sldId id="285" r:id="rId5"/>
    <p:sldId id="271" r:id="rId6"/>
    <p:sldId id="281" r:id="rId7"/>
    <p:sldId id="287" r:id="rId8"/>
    <p:sldId id="292" r:id="rId9"/>
    <p:sldId id="288" r:id="rId10"/>
    <p:sldId id="289" r:id="rId11"/>
    <p:sldId id="283" r:id="rId12"/>
    <p:sldId id="284" r:id="rId13"/>
    <p:sldId id="291" r:id="rId14"/>
    <p:sldId id="293" r:id="rId15"/>
    <p:sldId id="295" r:id="rId16"/>
    <p:sldId id="294" r:id="rId17"/>
    <p:sldId id="296" r:id="rId18"/>
    <p:sldId id="29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Samantha Robertson" initials="SR"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B83B1D"/>
    <a:srgbClr val="D83B01"/>
    <a:srgbClr val="D7D7D7"/>
    <a:srgbClr val="C8C8C8"/>
    <a:srgbClr val="DD462F"/>
    <a:srgbClr val="0078D7"/>
    <a:srgbClr val="9BC9EF"/>
    <a:srgbClr val="898E8C"/>
    <a:srgbClr val="DFCC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0E3FDE45-AF77-4B5C-9715-49D594BDF05E}"/>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314" autoAdjust="0"/>
  </p:normalViewPr>
  <p:slideViewPr>
    <p:cSldViewPr snapToGrid="0">
      <p:cViewPr varScale="1">
        <p:scale>
          <a:sx n="68" d="100"/>
          <a:sy n="68" d="100"/>
        </p:scale>
        <p:origin x="90" y="300"/>
      </p:cViewPr>
      <p:guideLst>
        <p:guide orient="horz" pos="2149"/>
        <p:guide pos="387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1230" y="84"/>
      </p:cViewPr>
      <p:guideLst>
        <p:guide orient="horz" pos="2865"/>
        <p:guide pos="2177"/>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chartUserShapes" Target="../drawings/drawing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4" Type="http://schemas.microsoft.com/office/2011/relationships/chartColorStyle" Target="colors2.xml"/><Relationship Id="rId3" Type="http://schemas.microsoft.com/office/2011/relationships/chartStyle" Target="style2.xml"/><Relationship Id="rId2" Type="http://schemas.openxmlformats.org/officeDocument/2006/relationships/chartUserShapes" Target="../drawings/drawing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dLbls>
            <c:delete val="1"/>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ln w="28575" cap="rnd">
              <a:solidFill>
                <a:schemeClr val="accent2"/>
              </a:solidFill>
              <a:round/>
            </a:ln>
            <a:effectLst/>
          </c:spPr>
          <c:marker>
            <c:symbol val="none"/>
          </c:marker>
          <c:dLbls>
            <c:delete val="1"/>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mooth val="0"/>
        </c:ser>
        <c:ser>
          <c:idx val="2"/>
          <c:order val="2"/>
          <c:tx>
            <c:strRef>
              <c:f>Sheet1!$D$1</c:f>
              <c:strCache>
                <c:ptCount val="1"/>
                <c:pt idx="0">
                  <c:v>Series 3</c:v>
                </c:pt>
              </c:strCache>
            </c:strRef>
          </c:tx>
          <c:spPr>
            <a:ln w="28575" cap="rnd">
              <a:solidFill>
                <a:schemeClr val="accent3"/>
              </a:solidFill>
              <a:round/>
            </a:ln>
            <a:effectLst/>
          </c:spPr>
          <c:marker>
            <c:symbol val="none"/>
          </c:marker>
          <c:dLbls>
            <c:delete val="1"/>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0"/>
        <c:smooth val="0"/>
        <c:axId val="181704576"/>
        <c:axId val="181706112"/>
      </c:lineChart>
      <c:catAx>
        <c:axId val="181704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p>
        </c:txPr>
        <c:crossAx val="181706112"/>
        <c:crosses val="autoZero"/>
        <c:auto val="1"/>
        <c:lblAlgn val="ctr"/>
        <c:lblOffset val="100"/>
        <c:noMultiLvlLbl val="0"/>
      </c:catAx>
      <c:valAx>
        <c:axId val="181706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p>
        </c:txPr>
        <c:crossAx val="1817045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dPt>
          <c:dLbls>
            <c:delete val="1"/>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a:ln>
              <a:noFill/>
            </a:ln>
            <a:effectLst/>
          </c:spPr>
          <c:invertIfNegative val="0"/>
          <c:dLbls>
            <c:delete val="1"/>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chemeClr val="accent3"/>
            </a:solidFill>
            <a:ln>
              <a:noFill/>
            </a:ln>
            <a:effectLst/>
          </c:spPr>
          <c:invertIfNegative val="0"/>
          <c:dLbls>
            <c:delete val="1"/>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181762304"/>
        <c:axId val="181776384"/>
      </c:barChart>
      <c:catAx>
        <c:axId val="181762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p>
        </c:txPr>
        <c:crossAx val="181776384"/>
        <c:crosses val="autoZero"/>
        <c:auto val="1"/>
        <c:lblAlgn val="ctr"/>
        <c:lblOffset val="100"/>
        <c:noMultiLvlLbl val="0"/>
      </c:catAx>
      <c:valAx>
        <c:axId val="181776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p>
        </c:txPr>
        <c:crossAx val="18176230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4.png"/></Relationships>
</file>

<file path=ppt/drawings/_rels/drawing2.xml.rels><?xml version="1.0" encoding="UTF-8" standalone="yes"?>
<Relationships xmlns="http://schemas.openxmlformats.org/package/2006/relationships"><Relationship Id="rId1" Type="http://schemas.openxmlformats.org/officeDocument/2006/relationships/image" Target="../media/image5.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xmlns:a="http://schemas.openxmlformats.org/drawingml/2006/main">
      <cdr:nvPicPr>
        <cdr:cNvPr id="2" name="Picture 1"/>
        <cdr:cNvPicPr/>
      </cdr:nvPicPr>
      <cdr:blipFill>
        <a:blip xmlns:r="http://schemas.openxmlformats.org/officeDocument/2006/relationships" r:embed="rId1"/>
        <a:stretch>
          <a:fillRect/>
        </a:stretch>
      </cdr:blipFill>
      <cdr:spPr>
        <a:xfrm>
          <a:off x="0" y="-3348681"/>
          <a:ext cx="4549780" cy="2651441"/>
        </a:xfrm>
        <a:prstGeom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1</cdr:x>
      <cdr:y>1</cdr:y>
    </cdr:to>
    <cdr:pic xmlns:a="http://schemas.openxmlformats.org/drawingml/2006/main">
      <cdr:nvPicPr>
        <cdr:cNvPr id="2" name="Picture 1"/>
        <cdr:cNvPicPr/>
      </cdr:nvPicPr>
      <cdr:blipFill>
        <a:blip xmlns:r="http://schemas.openxmlformats.org/officeDocument/2006/relationships" r:embed="rId1"/>
        <a:stretch>
          <a:fillRect/>
        </a:stretch>
      </cdr:blipFill>
      <cdr:spPr>
        <a:xfrm>
          <a:off x="-6934200" y="0"/>
          <a:ext cx="4652963" cy="2881313"/>
        </a:xfrm>
        <a:prstGeom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descr="Office desk with laptop in the center surrounded by paper, pen, pencils, and other office items"/>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Rectangle 5"/>
          <p:cNvSpPr/>
          <p:nvPr userDrawn="1"/>
        </p:nvSpPr>
        <p:spPr bwMode="auto">
          <a:xfrm>
            <a:off x="2718924" y="3394610"/>
            <a:ext cx="9473076" cy="2023285"/>
          </a:xfrm>
          <a:prstGeom prst="rect">
            <a:avLst/>
          </a:prstGeom>
          <a:solidFill>
            <a:schemeClr val="accent2">
              <a:lumMod val="75000"/>
            </a:schemeClr>
          </a:solidFill>
          <a:ln>
            <a:noFill/>
          </a:ln>
        </p:spPr>
        <p:txBody>
          <a:bodyPr lIns="91425" tIns="91425" rIns="91425" bIns="91425" anchor="ctr" anchorCtr="0">
            <a:noAutofit/>
          </a:bodyPr>
          <a:lstStyle/>
          <a:p>
            <a:pPr lvl="0">
              <a:spcBef>
                <a:spcPts val="0"/>
              </a:spcBef>
              <a:buNone/>
            </a:pPr>
            <a:endParaRPr lang="en-US">
              <a:solidFill>
                <a:schemeClr val="tx1"/>
              </a:solidFill>
            </a:endParaRPr>
          </a:p>
        </p:txBody>
      </p:sp>
      <p:sp>
        <p:nvSpPr>
          <p:cNvPr id="8" name="Title 1"/>
          <p:cNvSpPr>
            <a:spLocks noGrp="1"/>
          </p:cNvSpPr>
          <p:nvPr>
            <p:ph type="title"/>
          </p:nvPr>
        </p:nvSpPr>
        <p:spPr>
          <a:xfrm>
            <a:off x="4539632" y="3850504"/>
            <a:ext cx="7611908" cy="1111495"/>
          </a:xfrm>
          <a:noFill/>
        </p:spPr>
        <p:txBody>
          <a:bodyPr>
            <a:normAutofit/>
          </a:bodyPr>
          <a:lstStyle>
            <a:lvl1pPr algn="l">
              <a:defRPr sz="4400">
                <a:solidFill>
                  <a:schemeClr val="bg1"/>
                </a:solidFill>
                <a:latin typeface="+mj-lt"/>
              </a:defRPr>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C6BD31A3-BB3E-4313-83C9-61296DA7E41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E4EFAB-AE02-4809-8285-EDC44B9E34E2}"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192256" y="365125"/>
            <a:ext cx="64008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752600" y="365125"/>
            <a:ext cx="9163050" cy="5811838"/>
          </a:xfrm>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C6BD31A3-BB3E-4313-83C9-61296DA7E41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555736" y="6356352"/>
            <a:ext cx="3276600" cy="365125"/>
          </a:xfrm>
        </p:spPr>
        <p:txBody>
          <a:bodyPr/>
          <a:lstStyle/>
          <a:p>
            <a:fld id="{44E4EFAB-AE02-4809-8285-EDC44B9E34E2}"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7"/>
          <p:cNvSpPr/>
          <p:nvPr userDrawn="1"/>
        </p:nvSpPr>
        <p:spPr>
          <a:xfrm>
            <a:off x="1" y="0"/>
            <a:ext cx="144038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lvl="0" algn="ctr"/>
            <a:endParaRPr lang="en-US" dirty="0"/>
          </a:p>
        </p:txBody>
      </p:sp>
      <p:sp>
        <p:nvSpPr>
          <p:cNvPr id="9" name="Rectangle 8"/>
          <p:cNvSpPr/>
          <p:nvPr userDrawn="1"/>
        </p:nvSpPr>
        <p:spPr>
          <a:xfrm>
            <a:off x="0" y="0"/>
            <a:ext cx="1440382"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lvl="0" algn="ctr"/>
            <a:endParaRPr lang="en-US" dirty="0"/>
          </a:p>
        </p:txBody>
      </p:sp>
      <p:sp>
        <p:nvSpPr>
          <p:cNvPr id="5" name="Title 4"/>
          <p:cNvSpPr>
            <a:spLocks noGrp="1"/>
          </p:cNvSpPr>
          <p:nvPr>
            <p:ph type="title"/>
          </p:nvPr>
        </p:nvSpPr>
        <p:spPr/>
        <p:txBody>
          <a:bodyPr/>
          <a:lstStyle/>
          <a:p>
            <a:r>
              <a:rPr lang="en-US" smtClean="0"/>
              <a:t>Click to edit Master title style</a:t>
            </a:r>
            <a:endParaRPr lang="en-US" dirty="0"/>
          </a:p>
        </p:txBody>
      </p:sp>
      <p:sp>
        <p:nvSpPr>
          <p:cNvPr id="7" name="Content Placeholder 6"/>
          <p:cNvSpPr>
            <a:spLocks noGrp="1"/>
          </p:cNvSpPr>
          <p:nvPr>
            <p:ph sz="quarter" idx="13"/>
          </p:nvPr>
        </p:nvSpPr>
        <p:spPr>
          <a:xfrm>
            <a:off x="1752600" y="1444752"/>
            <a:ext cx="10076688" cy="4389120"/>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2" name="Date Placeholder 1"/>
          <p:cNvSpPr>
            <a:spLocks noGrp="1"/>
          </p:cNvSpPr>
          <p:nvPr>
            <p:ph type="dt" sz="half" idx="10"/>
          </p:nvPr>
        </p:nvSpPr>
        <p:spPr/>
        <p:txBody>
          <a:bodyPr/>
          <a:lstStyle/>
          <a:p>
            <a:fld id="{8BEEBAAA-29B5-4AF5-BC5F-7E580C29002D}" type="datetimeFigureOut">
              <a:rPr lang="en-US" smtClean="0"/>
            </a:fld>
            <a:endParaRPr lang="en-US" dirty="0"/>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9860EDB8-5305-433F-BE41-D7A86D811DB3}"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2600" y="1709738"/>
            <a:ext cx="10079736" cy="2852737"/>
          </a:xfrm>
        </p:spPr>
        <p:txBody>
          <a:bodyPr anchor="b">
            <a:normAutofit/>
          </a:bodyPr>
          <a:lstStyle>
            <a:lvl1pPr>
              <a:defRPr sz="4400"/>
            </a:lvl1pPr>
          </a:lstStyle>
          <a:p>
            <a:r>
              <a:rPr lang="en-US" smtClean="0"/>
              <a:t>Click to edit Master title style</a:t>
            </a:r>
            <a:endParaRPr lang="en-US" dirty="0"/>
          </a:p>
        </p:txBody>
      </p:sp>
      <p:sp>
        <p:nvSpPr>
          <p:cNvPr id="3" name="Text Placeholder 2"/>
          <p:cNvSpPr>
            <a:spLocks noGrp="1"/>
          </p:cNvSpPr>
          <p:nvPr>
            <p:ph type="body" idx="1"/>
          </p:nvPr>
        </p:nvSpPr>
        <p:spPr>
          <a:xfrm>
            <a:off x="1752600" y="4589463"/>
            <a:ext cx="10079736"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C6BD31A3-BB3E-4313-83C9-61296DA7E41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555736" y="6356352"/>
            <a:ext cx="3276600" cy="365125"/>
          </a:xfrm>
        </p:spPr>
        <p:txBody>
          <a:bodyPr/>
          <a:lstStyle/>
          <a:p>
            <a:fld id="{44E4EFAB-AE02-4809-8285-EDC44B9E34E2}"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752600" y="1501775"/>
            <a:ext cx="474345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7086600" y="1501775"/>
            <a:ext cx="474345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C6BD31A3-BB3E-4313-83C9-61296DA7E415}"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E4EFAB-AE02-4809-8285-EDC44B9E34E2}"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52600" y="1414463"/>
            <a:ext cx="47021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p:nvPr>
        </p:nvSpPr>
        <p:spPr>
          <a:xfrm>
            <a:off x="1752600" y="2238375"/>
            <a:ext cx="4702175"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7107004" y="1414463"/>
            <a:ext cx="47253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7107004" y="2238375"/>
            <a:ext cx="4725332"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C6BD31A3-BB3E-4313-83C9-61296DA7E415}"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555736" y="6356352"/>
            <a:ext cx="3276600" cy="365125"/>
          </a:xfrm>
        </p:spPr>
        <p:txBody>
          <a:bodyPr/>
          <a:lstStyle/>
          <a:p>
            <a:fld id="{44E4EFAB-AE02-4809-8285-EDC44B9E34E2}" type="slidenum">
              <a:rPr lang="en-US" smtClean="0"/>
            </a:fld>
            <a:endParaRPr lang="en-US"/>
          </a:p>
        </p:txBody>
      </p:sp>
      <p:sp>
        <p:nvSpPr>
          <p:cNvPr id="10" name="Title 9"/>
          <p:cNvSpPr>
            <a:spLocks noGrp="1"/>
          </p:cNvSpPr>
          <p:nvPr>
            <p:ph type="title"/>
          </p:nvPr>
        </p:nvSpPr>
        <p:spPr>
          <a:xfrm>
            <a:off x="521208" y="448056"/>
            <a:ext cx="11311128" cy="640080"/>
          </a:xfrm>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8BEEBAAA-29B5-4AF5-BC5F-7E580C29002D}" type="datetimeFigureOut">
              <a:rPr lang="en-US" smtClean="0"/>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Add a footer</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9860EDB8-5305-433F-BE41-D7A86D811DB3}"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BD31A3-BB3E-4313-83C9-61296DA7E415}"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E4EFAB-AE02-4809-8285-EDC44B9E34E2}"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71650" y="457200"/>
            <a:ext cx="3943350"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6210300" y="987425"/>
            <a:ext cx="562203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1771650" y="2171700"/>
            <a:ext cx="3943350" cy="3697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C6BD31A3-BB3E-4313-83C9-61296DA7E415}"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555736" y="6356352"/>
            <a:ext cx="3276600" cy="365125"/>
          </a:xfrm>
        </p:spPr>
        <p:txBody>
          <a:bodyPr/>
          <a:lstStyle/>
          <a:p>
            <a:fld id="{44E4EFAB-AE02-4809-8285-EDC44B9E34E2}"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73936" y="457200"/>
            <a:ext cx="3941064" cy="1600200"/>
          </a:xfrm>
        </p:spPr>
        <p:txBody>
          <a:bodyPr anchor="b"/>
          <a:lstStyle>
            <a:lvl1pPr>
              <a:defRPr sz="3200"/>
            </a:lvl1pPr>
          </a:lstStyle>
          <a:p>
            <a:r>
              <a:rPr lang="en-US" smtClean="0"/>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6208776" y="987425"/>
            <a:ext cx="562356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73936" y="2176272"/>
            <a:ext cx="3941064" cy="36941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C6BD31A3-BB3E-4313-83C9-61296DA7E415}"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E4EFAB-AE02-4809-8285-EDC44B9E34E2}"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440382"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lvl="0" algn="ctr"/>
            <a:endParaRPr lang="en-US" dirty="0"/>
          </a:p>
        </p:txBody>
      </p:sp>
      <p:sp>
        <p:nvSpPr>
          <p:cNvPr id="2" name="Title Placeholder 1"/>
          <p:cNvSpPr>
            <a:spLocks noGrp="1"/>
          </p:cNvSpPr>
          <p:nvPr>
            <p:ph type="title"/>
          </p:nvPr>
        </p:nvSpPr>
        <p:spPr>
          <a:xfrm>
            <a:off x="521208" y="448056"/>
            <a:ext cx="11311128" cy="640080"/>
          </a:xfrm>
          <a:prstGeom prst="rect">
            <a:avLst/>
          </a:prstGeom>
          <a:solidFill>
            <a:schemeClr val="accent2">
              <a:lumMod val="75000"/>
            </a:schemeClr>
          </a:solidFill>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755648" y="1447800"/>
            <a:ext cx="10076688" cy="4386072"/>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a:p>
            <a:pPr lvl="5"/>
            <a:r>
              <a:rPr lang="en-US" dirty="0"/>
              <a:t>Sixth level</a:t>
            </a:r>
            <a:endParaRPr lang="en-US" dirty="0"/>
          </a:p>
          <a:p>
            <a:pPr lvl="6"/>
            <a:r>
              <a:rPr lang="en-US" dirty="0"/>
              <a:t>Seventh level</a:t>
            </a:r>
            <a:endParaRPr lang="en-US" dirty="0"/>
          </a:p>
          <a:p>
            <a:pPr lvl="7"/>
            <a:r>
              <a:rPr lang="en-US" dirty="0"/>
              <a:t>Eighth level</a:t>
            </a:r>
            <a:endParaRPr lang="en-US" dirty="0"/>
          </a:p>
        </p:txBody>
      </p:sp>
      <p:sp>
        <p:nvSpPr>
          <p:cNvPr id="4" name="Date Placeholder 3"/>
          <p:cNvSpPr>
            <a:spLocks noGrp="1"/>
          </p:cNvSpPr>
          <p:nvPr>
            <p:ph type="dt" sz="half" idx="2"/>
          </p:nvPr>
        </p:nvSpPr>
        <p:spPr>
          <a:xfrm>
            <a:off x="1755648" y="6356352"/>
            <a:ext cx="3276600" cy="365125"/>
          </a:xfrm>
          <a:prstGeom prst="rect">
            <a:avLst/>
          </a:prstGeom>
        </p:spPr>
        <p:txBody>
          <a:bodyPr vert="horz" lIns="91440" tIns="45720" rIns="91440" bIns="45720" rtlCol="0" anchor="ctr"/>
          <a:lstStyle>
            <a:lvl1pPr algn="l">
              <a:defRPr sz="1100">
                <a:solidFill>
                  <a:schemeClr val="tx1"/>
                </a:solidFill>
              </a:defRPr>
            </a:lvl1pPr>
          </a:lstStyle>
          <a:p>
            <a:fld id="{8BEEBAAA-29B5-4AF5-BC5F-7E580C29002D}" type="datetimeFigureOut">
              <a:rPr lang="en-US" smtClean="0"/>
            </a:fld>
            <a:endParaRPr lang="en-US" dirty="0"/>
          </a:p>
        </p:txBody>
      </p:sp>
      <p:sp>
        <p:nvSpPr>
          <p:cNvPr id="5" name="Footer Placeholder 4"/>
          <p:cNvSpPr>
            <a:spLocks noGrp="1"/>
          </p:cNvSpPr>
          <p:nvPr>
            <p:ph type="ftr" sz="quarter" idx="3"/>
          </p:nvPr>
        </p:nvSpPr>
        <p:spPr>
          <a:xfrm>
            <a:off x="5346192" y="6356352"/>
            <a:ext cx="2895600" cy="365125"/>
          </a:xfrm>
          <a:prstGeom prst="rect">
            <a:avLst/>
          </a:prstGeom>
        </p:spPr>
        <p:txBody>
          <a:bodyPr vert="horz" lIns="91440" tIns="45720" rIns="91440" bIns="45720" rtlCol="0" anchor="ctr"/>
          <a:lstStyle>
            <a:lvl1pPr algn="ctr">
              <a:defRPr sz="1100">
                <a:solidFill>
                  <a:schemeClr val="tx1"/>
                </a:solidFill>
              </a:defRPr>
            </a:lvl1pPr>
          </a:lstStyle>
          <a:p>
            <a:r>
              <a:rPr lang="en-US"/>
              <a:t>Add a footer</a:t>
            </a:r>
            <a:endParaRPr lang="en-US" dirty="0"/>
          </a:p>
        </p:txBody>
      </p:sp>
      <p:sp>
        <p:nvSpPr>
          <p:cNvPr id="6" name="Slide Number Placeholder 5"/>
          <p:cNvSpPr>
            <a:spLocks noGrp="1"/>
          </p:cNvSpPr>
          <p:nvPr>
            <p:ph type="sldNum" sz="quarter" idx="4"/>
          </p:nvPr>
        </p:nvSpPr>
        <p:spPr>
          <a:xfrm>
            <a:off x="8555736" y="6356352"/>
            <a:ext cx="3276600" cy="365125"/>
          </a:xfrm>
          <a:prstGeom prst="rect">
            <a:avLst/>
          </a:prstGeom>
        </p:spPr>
        <p:txBody>
          <a:bodyPr vert="horz" lIns="91440" tIns="45720" rIns="91440" bIns="45720" rtlCol="0" anchor="ctr"/>
          <a:lstStyle>
            <a:lvl1pPr algn="r">
              <a:defRPr sz="1100">
                <a:solidFill>
                  <a:schemeClr val="tx1"/>
                </a:solidFill>
              </a:defRPr>
            </a:lvl1pPr>
          </a:lstStyle>
          <a:p>
            <a:fld id="{9860EDB8-5305-433F-BE41-D7A86D811DB3}"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2800" kern="1200">
          <a:solidFill>
            <a:schemeClr val="bg1"/>
          </a:solidFill>
          <a:latin typeface="+mj-lt"/>
          <a:ea typeface="+mj-ea"/>
          <a:cs typeface="+mj-cs"/>
        </a:defRPr>
      </a:lvl1pPr>
    </p:titleStyle>
    <p:bodyStyle>
      <a:lvl1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1pPr>
      <a:lvl2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2pPr>
      <a:lvl3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3pPr>
      <a:lvl4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4pPr>
      <a:lvl5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5pPr>
      <a:lvl6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baseline="0">
          <a:solidFill>
            <a:schemeClr val="tx1">
              <a:lumMod val="75000"/>
              <a:lumOff val="25000"/>
            </a:schemeClr>
          </a:solidFill>
          <a:latin typeface="+mn-lt"/>
          <a:ea typeface="+mn-ea"/>
          <a:cs typeface="+mn-cs"/>
        </a:defRPr>
      </a:lvl6pPr>
      <a:lvl7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baseline="0">
          <a:solidFill>
            <a:schemeClr val="tx1">
              <a:lumMod val="75000"/>
              <a:lumOff val="25000"/>
            </a:schemeClr>
          </a:solidFill>
          <a:latin typeface="+mn-lt"/>
          <a:ea typeface="+mn-ea"/>
          <a:cs typeface="+mn-cs"/>
        </a:defRPr>
      </a:lvl7pPr>
      <a:lvl8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baseline="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ct val="30000"/>
        </a:spcBef>
        <a:buClr>
          <a:schemeClr val="tx1">
            <a:lumMod val="75000"/>
            <a:lumOff val="25000"/>
          </a:schemeClr>
        </a:buClr>
        <a:buFont typeface="Arial" panose="020B0604020202020204" pitchFamily="34" charset="0"/>
        <a:buNone/>
        <a:defRPr sz="1800" kern="1200" baseline="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image" Target="../media/image22.GIF"/></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3.png"/><Relationship Id="rId1" Type="http://schemas.openxmlformats.org/officeDocument/2006/relationships/image" Target="../media/image32.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png"/><Relationship Id="rId2" Type="http://schemas.openxmlformats.org/officeDocument/2006/relationships/chart" Target="../charts/chart2.xml"/><Relationship Id="rId1" Type="http://schemas.openxmlformats.org/officeDocument/2006/relationships/chart" Target="../charts/chart1.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6.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1.png"/><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black">
          <a:solidFill>
            <a:schemeClr val="accent2">
              <a:lumMod val="50000"/>
            </a:schemeClr>
          </a:solidFill>
          <a:ln>
            <a:solidFill>
              <a:schemeClr val="bg2"/>
            </a:solidFill>
          </a:ln>
        </p:spPr>
        <p:txBody>
          <a:bodyPr>
            <a:noAutofit/>
          </a:bodyPr>
          <a:lstStyle/>
          <a:p>
            <a:r>
              <a:rPr lang="en-IN" dirty="0" smtClean="0">
                <a:solidFill>
                  <a:schemeClr val="accent5"/>
                </a:solidFill>
              </a:rPr>
              <a:t>Cap</a:t>
            </a:r>
            <a:r>
              <a:rPr lang="en-IN" sz="3200" dirty="0" smtClean="0"/>
              <a:t>Store</a:t>
            </a:r>
            <a:r>
              <a:rPr lang="en-IN" sz="3600" dirty="0" smtClean="0"/>
              <a:t>:An </a:t>
            </a:r>
            <a:r>
              <a:rPr lang="en-IN" sz="3600" dirty="0"/>
              <a:t>E-commerce Application</a:t>
            </a:r>
            <a:br>
              <a:rPr lang="en-IN" sz="3600" dirty="0"/>
            </a:br>
            <a:r>
              <a:rPr lang="en-IN" sz="1600" dirty="0"/>
              <a:t>github: https://github.com/KohliRamanpreet/capStore</a:t>
            </a:r>
            <a:endParaRPr lang="en-IN" sz="1600" dirty="0"/>
          </a:p>
        </p:txBody>
      </p:sp>
      <p:sp>
        <p:nvSpPr>
          <p:cNvPr id="4" name="Rounded Rectangle 3"/>
          <p:cNvSpPr/>
          <p:nvPr/>
        </p:nvSpPr>
        <p:spPr>
          <a:xfrm>
            <a:off x="9638271" y="5461686"/>
            <a:ext cx="2113005" cy="10379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IN" sz="1400" dirty="0" smtClean="0"/>
          </a:p>
          <a:p>
            <a:r>
              <a:rPr lang="en-IN" sz="1400" dirty="0" smtClean="0"/>
              <a:t>By : Ramanpreet </a:t>
            </a:r>
            <a:r>
              <a:rPr lang="en-IN" sz="1400" dirty="0"/>
              <a:t>Kaur </a:t>
            </a:r>
            <a:endParaRPr lang="en-IN" sz="1400" dirty="0"/>
          </a:p>
          <a:p>
            <a:r>
              <a:rPr lang="en-IN" sz="1400" dirty="0"/>
              <a:t>46022644</a:t>
            </a:r>
            <a:endParaRPr lang="en-IN" sz="1400" dirty="0"/>
          </a:p>
          <a:p>
            <a:r>
              <a:rPr lang="en-IN" sz="1400" dirty="0"/>
              <a:t>Team </a:t>
            </a:r>
            <a:r>
              <a:rPr lang="en-IN" sz="1400" dirty="0" smtClean="0"/>
              <a:t>2</a:t>
            </a:r>
            <a:endParaRPr lang="en-IN" sz="1400" dirty="0"/>
          </a:p>
          <a:p>
            <a:r>
              <a:rPr lang="en-IN" sz="1400" dirty="0" smtClean="0"/>
              <a:t>Mentor: </a:t>
            </a:r>
            <a:r>
              <a:rPr lang="en-IN" sz="1350" dirty="0" smtClean="0"/>
              <a:t>Ganesh Prabu</a:t>
            </a:r>
            <a:endParaRPr lang="en-IN" sz="1350" dirty="0"/>
          </a:p>
          <a:p>
            <a:pPr algn="ctr"/>
            <a:endParaRPr lang="en-IN" sz="1400" dirty="0"/>
          </a:p>
        </p:txBody>
      </p:sp>
      <p:pic>
        <p:nvPicPr>
          <p:cNvPr id="5" name="Picture 4" descr="Your Blog - top tips from life trends"/>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822792" y="3565991"/>
            <a:ext cx="1803338" cy="16805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8000"/>
            <a:lum/>
          </a:blip>
          <a:srcRect/>
          <a:stretch>
            <a:fillRect t="-3000" b="-3000"/>
          </a:stretch>
        </a:blipFill>
        <a:effectLst/>
      </p:bgPr>
    </p:bg>
    <p:spTree>
      <p:nvGrpSpPr>
        <p:cNvPr id="1" name=""/>
        <p:cNvGrpSpPr/>
        <p:nvPr/>
      </p:nvGrpSpPr>
      <p:grpSpPr>
        <a:xfrm>
          <a:off x="0" y="0"/>
          <a:ext cx="0" cy="0"/>
          <a:chOff x="0" y="0"/>
          <a:chExt cx="0" cy="0"/>
        </a:xfrm>
      </p:grpSpPr>
      <p:sp>
        <p:nvSpPr>
          <p:cNvPr id="26" name="Title 25"/>
          <p:cNvSpPr>
            <a:spLocks noGrp="1"/>
          </p:cNvSpPr>
          <p:nvPr>
            <p:ph type="title"/>
          </p:nvPr>
        </p:nvSpPr>
        <p:spPr>
          <a:xfrm>
            <a:off x="521208" y="448056"/>
            <a:ext cx="11309348" cy="640080"/>
          </a:xfrm>
        </p:spPr>
        <p:txBody>
          <a:bodyPr>
            <a:normAutofit/>
          </a:bodyPr>
          <a:lstStyle/>
          <a:p>
            <a:r>
              <a:rPr lang="en-IN" sz="3600" dirty="0"/>
              <a:t>JPA Annotation </a:t>
            </a:r>
            <a:r>
              <a:rPr lang="en-IN" sz="3600" dirty="0" smtClean="0"/>
              <a:t>used			</a:t>
            </a:r>
            <a:r>
              <a:rPr lang="en-IN" sz="3600" dirty="0"/>
              <a:t>More About designing:</a:t>
            </a:r>
            <a:endParaRPr lang="en-US" sz="3600" dirty="0"/>
          </a:p>
        </p:txBody>
      </p:sp>
      <p:pic>
        <p:nvPicPr>
          <p:cNvPr id="93" name="Picture 92" descr="Accessibility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395" y="5804049"/>
            <a:ext cx="698828" cy="641181"/>
          </a:xfrm>
          <a:prstGeom prst="rect">
            <a:avLst/>
          </a:prstGeom>
        </p:spPr>
      </p:pic>
      <p:sp>
        <p:nvSpPr>
          <p:cNvPr id="2" name="Rectangle 1"/>
          <p:cNvSpPr/>
          <p:nvPr/>
        </p:nvSpPr>
        <p:spPr>
          <a:xfrm>
            <a:off x="1764222" y="1309442"/>
            <a:ext cx="2554559" cy="4247317"/>
          </a:xfrm>
          <a:prstGeom prst="rect">
            <a:avLst/>
          </a:prstGeom>
        </p:spPr>
        <p:txBody>
          <a:bodyPr wrap="square">
            <a:spAutoFit/>
          </a:bodyPr>
          <a:lstStyle/>
          <a:p>
            <a:r>
              <a:rPr lang="en-IN" dirty="0"/>
              <a:t>@</a:t>
            </a:r>
            <a:r>
              <a:rPr lang="en-IN" dirty="0" smtClean="0"/>
              <a:t>Entity</a:t>
            </a:r>
            <a:endParaRPr lang="en-IN" dirty="0" smtClean="0"/>
          </a:p>
          <a:p>
            <a:endParaRPr lang="en-IN" dirty="0"/>
          </a:p>
          <a:p>
            <a:r>
              <a:rPr lang="en-IN" dirty="0"/>
              <a:t>@</a:t>
            </a:r>
            <a:r>
              <a:rPr lang="en-IN" dirty="0" smtClean="0"/>
              <a:t>Id</a:t>
            </a:r>
            <a:endParaRPr lang="en-IN" dirty="0" smtClean="0"/>
          </a:p>
          <a:p>
            <a:endParaRPr lang="en-IN" dirty="0"/>
          </a:p>
          <a:p>
            <a:r>
              <a:rPr lang="en-IN" dirty="0"/>
              <a:t>@</a:t>
            </a:r>
            <a:r>
              <a:rPr lang="en-IN" dirty="0" smtClean="0"/>
              <a:t>Table</a:t>
            </a:r>
            <a:endParaRPr lang="en-IN" dirty="0" smtClean="0"/>
          </a:p>
          <a:p>
            <a:endParaRPr lang="en-IN" dirty="0"/>
          </a:p>
          <a:p>
            <a:r>
              <a:rPr lang="en-IN" dirty="0"/>
              <a:t>@</a:t>
            </a:r>
            <a:r>
              <a:rPr lang="en-IN" dirty="0" smtClean="0"/>
              <a:t>Column</a:t>
            </a:r>
            <a:endParaRPr lang="en-IN" dirty="0" smtClean="0"/>
          </a:p>
          <a:p>
            <a:endParaRPr lang="en-IN" dirty="0"/>
          </a:p>
          <a:p>
            <a:r>
              <a:rPr lang="en-IN" dirty="0"/>
              <a:t>@</a:t>
            </a:r>
            <a:r>
              <a:rPr lang="en-IN" dirty="0" err="1" smtClean="0"/>
              <a:t>OneToMany</a:t>
            </a:r>
            <a:endParaRPr lang="en-IN" dirty="0" smtClean="0"/>
          </a:p>
          <a:p>
            <a:endParaRPr lang="en-IN" dirty="0"/>
          </a:p>
          <a:p>
            <a:r>
              <a:rPr lang="en-IN" dirty="0"/>
              <a:t>@</a:t>
            </a:r>
            <a:r>
              <a:rPr lang="en-IN" dirty="0" err="1" smtClean="0"/>
              <a:t>GeneratedValue</a:t>
            </a:r>
            <a:endParaRPr lang="en-IN" dirty="0" smtClean="0"/>
          </a:p>
          <a:p>
            <a:endParaRPr lang="en-IN" dirty="0"/>
          </a:p>
          <a:p>
            <a:r>
              <a:rPr lang="en-IN" dirty="0"/>
              <a:t>@</a:t>
            </a:r>
            <a:r>
              <a:rPr lang="en-IN" dirty="0" smtClean="0"/>
              <a:t>Temporal</a:t>
            </a:r>
            <a:endParaRPr lang="en-IN" dirty="0" smtClean="0"/>
          </a:p>
          <a:p>
            <a:endParaRPr lang="en-IN" dirty="0"/>
          </a:p>
          <a:p>
            <a:r>
              <a:rPr lang="en-IN" dirty="0"/>
              <a:t>@</a:t>
            </a:r>
            <a:r>
              <a:rPr lang="en-IN" dirty="0" err="1"/>
              <a:t>MappedSuperclass</a:t>
            </a:r>
            <a:endParaRPr lang="en-IN" dirty="0"/>
          </a:p>
        </p:txBody>
      </p:sp>
      <p:sp>
        <p:nvSpPr>
          <p:cNvPr id="3" name="Rectangle 2"/>
          <p:cNvSpPr/>
          <p:nvPr/>
        </p:nvSpPr>
        <p:spPr>
          <a:xfrm>
            <a:off x="6663024" y="1310589"/>
            <a:ext cx="5167532" cy="5078313"/>
          </a:xfrm>
          <a:prstGeom prst="rect">
            <a:avLst/>
          </a:prstGeom>
        </p:spPr>
        <p:txBody>
          <a:bodyPr wrap="square">
            <a:spAutoFit/>
          </a:bodyPr>
          <a:lstStyle/>
          <a:p>
            <a:pPr>
              <a:buNone/>
            </a:pPr>
            <a:r>
              <a:rPr lang="en-IN" dirty="0"/>
              <a:t>Effective use of bootstrap classes has been done</a:t>
            </a:r>
            <a:endParaRPr lang="en-IN" dirty="0"/>
          </a:p>
          <a:p>
            <a:pPr>
              <a:buNone/>
            </a:pPr>
            <a:r>
              <a:rPr lang="en-IN" dirty="0"/>
              <a:t>.carousel</a:t>
            </a:r>
            <a:endParaRPr lang="en-IN" dirty="0"/>
          </a:p>
          <a:p>
            <a:pPr>
              <a:buNone/>
            </a:pPr>
            <a:r>
              <a:rPr lang="en-IN" dirty="0"/>
              <a:t>. .carousel-indicators</a:t>
            </a:r>
            <a:endParaRPr lang="en-IN" dirty="0"/>
          </a:p>
          <a:p>
            <a:pPr>
              <a:buNone/>
            </a:pPr>
            <a:r>
              <a:rPr lang="en-IN" dirty="0"/>
              <a:t>.carousel-inner</a:t>
            </a:r>
            <a:endParaRPr lang="en-IN" dirty="0"/>
          </a:p>
          <a:p>
            <a:pPr>
              <a:buNone/>
            </a:pPr>
            <a:r>
              <a:rPr lang="en-IN" dirty="0"/>
              <a:t>.col-*-*</a:t>
            </a:r>
            <a:endParaRPr lang="en-IN" dirty="0"/>
          </a:p>
          <a:p>
            <a:pPr>
              <a:buNone/>
            </a:pPr>
            <a:r>
              <a:rPr lang="en-IN" dirty="0"/>
              <a:t>.carousel-control</a:t>
            </a:r>
            <a:endParaRPr lang="en-IN" dirty="0"/>
          </a:p>
          <a:p>
            <a:pPr>
              <a:buNone/>
            </a:pPr>
            <a:r>
              <a:rPr lang="en-IN" dirty="0"/>
              <a:t>.</a:t>
            </a:r>
            <a:r>
              <a:rPr lang="en-IN" dirty="0" err="1"/>
              <a:t>navbar</a:t>
            </a:r>
            <a:r>
              <a:rPr lang="en-IN" dirty="0"/>
              <a:t> </a:t>
            </a:r>
            <a:r>
              <a:rPr lang="en-IN" dirty="0" err="1"/>
              <a:t>navbar</a:t>
            </a:r>
            <a:r>
              <a:rPr lang="en-IN" dirty="0"/>
              <a:t>-inverse</a:t>
            </a:r>
            <a:endParaRPr lang="en-IN" dirty="0"/>
          </a:p>
          <a:p>
            <a:pPr>
              <a:buNone/>
            </a:pPr>
            <a:r>
              <a:rPr lang="en-IN" dirty="0"/>
              <a:t>.dropdown</a:t>
            </a:r>
            <a:endParaRPr lang="en-IN" dirty="0"/>
          </a:p>
          <a:p>
            <a:pPr>
              <a:buNone/>
            </a:pPr>
            <a:r>
              <a:rPr lang="en-IN" dirty="0"/>
              <a:t>.form-control</a:t>
            </a:r>
            <a:endParaRPr lang="en-IN" dirty="0"/>
          </a:p>
          <a:p>
            <a:pPr>
              <a:buNone/>
            </a:pPr>
            <a:r>
              <a:rPr lang="en-IN" dirty="0"/>
              <a:t>. </a:t>
            </a:r>
            <a:r>
              <a:rPr lang="en-IN" dirty="0" err="1"/>
              <a:t>glyphicon</a:t>
            </a:r>
            <a:endParaRPr lang="en-IN" dirty="0"/>
          </a:p>
          <a:p>
            <a:pPr>
              <a:buNone/>
            </a:pPr>
            <a:r>
              <a:rPr lang="en-IN" dirty="0"/>
              <a:t>.hidden</a:t>
            </a:r>
            <a:endParaRPr lang="en-IN" dirty="0"/>
          </a:p>
          <a:p>
            <a:pPr>
              <a:buNone/>
            </a:pPr>
            <a:r>
              <a:rPr lang="en-IN" dirty="0"/>
              <a:t>.</a:t>
            </a:r>
            <a:r>
              <a:rPr lang="en-IN" dirty="0" err="1"/>
              <a:t>jumbotron</a:t>
            </a:r>
            <a:endParaRPr lang="en-IN" dirty="0"/>
          </a:p>
          <a:p>
            <a:pPr>
              <a:buNone/>
            </a:pPr>
            <a:r>
              <a:rPr lang="en-IN" dirty="0"/>
              <a:t>.item</a:t>
            </a:r>
            <a:endParaRPr lang="en-IN" dirty="0"/>
          </a:p>
          <a:p>
            <a:pPr>
              <a:buNone/>
            </a:pPr>
            <a:r>
              <a:rPr lang="en-IN" dirty="0"/>
              <a:t>.text-danger</a:t>
            </a:r>
            <a:endParaRPr lang="en-IN" dirty="0"/>
          </a:p>
          <a:p>
            <a:pPr>
              <a:buNone/>
            </a:pPr>
            <a:r>
              <a:rPr lang="en-IN" dirty="0"/>
              <a:t>.footer</a:t>
            </a:r>
            <a:endParaRPr lang="en-IN" dirty="0"/>
          </a:p>
          <a:p>
            <a:pPr>
              <a:buNone/>
            </a:pPr>
            <a:r>
              <a:rPr lang="en-IN" dirty="0"/>
              <a:t>. radio-inline</a:t>
            </a:r>
            <a:endParaRPr lang="en-IN" dirty="0"/>
          </a:p>
          <a:p>
            <a:pPr>
              <a:buNone/>
            </a:pPr>
            <a:endParaRPr lang="en-IN" dirty="0"/>
          </a:p>
          <a:p>
            <a:pPr>
              <a:buNone/>
            </a:pPr>
            <a:r>
              <a:rPr lang="en-IN" dirty="0"/>
              <a:t>And many more</a:t>
            </a:r>
            <a:endParaRPr lang="en-IN" dirty="0"/>
          </a:p>
        </p:txBody>
      </p:sp>
      <p:pic>
        <p:nvPicPr>
          <p:cNvPr id="4" name="Picture 3" descr="javascript - How can I make a vertical line change opacity from top to ..."/>
          <p:cNvPicPr>
            <a:picLocks noChangeAspect="1"/>
          </p:cNvPicPr>
          <p:nvPr/>
        </p:nvPicPr>
        <p:blipFill rotWithShape="1">
          <a:blip r:embed="rId3">
            <a:extLst>
              <a:ext uri="{28A0092B-C50C-407E-A947-70E740481C1C}">
                <a14:useLocalDpi xmlns:a14="http://schemas.microsoft.com/office/drawing/2010/main" val="0"/>
              </a:ext>
            </a:extLst>
          </a:blip>
          <a:srcRect l="43993" r="43010"/>
          <a:stretch>
            <a:fillRect/>
          </a:stretch>
        </p:blipFill>
        <p:spPr>
          <a:xfrm>
            <a:off x="5387926" y="1088136"/>
            <a:ext cx="1041009" cy="5769864"/>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1208" y="448056"/>
            <a:ext cx="11309348" cy="640080"/>
          </a:xfrm>
        </p:spPr>
        <p:txBody>
          <a:bodyPr>
            <a:normAutofit/>
          </a:bodyPr>
          <a:lstStyle/>
          <a:p>
            <a:r>
              <a:rPr lang="en-IN" dirty="0"/>
              <a:t>More on validation:</a:t>
            </a:r>
            <a:endParaRPr lang="en-US" dirty="0"/>
          </a:p>
        </p:txBody>
      </p:sp>
      <p:pic>
        <p:nvPicPr>
          <p:cNvPr id="17" name="Picture 16" descr="Accessibility logo"/>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65395" y="5804049"/>
            <a:ext cx="698828" cy="641181"/>
          </a:xfrm>
          <a:prstGeom prst="rect">
            <a:avLst/>
          </a:prstGeom>
        </p:spPr>
      </p:pic>
      <p:pic>
        <p:nvPicPr>
          <p:cNvPr id="10" name="Content Placeholder 4" descr="Screenshot (362)"/>
          <p:cNvPicPr>
            <a:picLocks noGrp="1" noChangeAspect="1"/>
          </p:cNvPicPr>
          <p:nvPr/>
        </p:nvPicPr>
        <p:blipFill>
          <a:blip r:embed="rId2"/>
          <a:stretch>
            <a:fillRect/>
          </a:stretch>
        </p:blipFill>
        <p:spPr>
          <a:xfrm>
            <a:off x="8076170" y="2498313"/>
            <a:ext cx="3754386" cy="3692422"/>
          </a:xfrm>
          <a:prstGeom prst="rect">
            <a:avLst/>
          </a:prstGeom>
        </p:spPr>
      </p:pic>
      <p:pic>
        <p:nvPicPr>
          <p:cNvPr id="11" name="Content Placeholder 3" descr="Screenshot (361)"/>
          <p:cNvPicPr>
            <a:picLocks noGrp="1" noChangeAspect="1"/>
          </p:cNvPicPr>
          <p:nvPr/>
        </p:nvPicPr>
        <p:blipFill>
          <a:blip r:embed="rId3"/>
          <a:stretch>
            <a:fillRect/>
          </a:stretch>
        </p:blipFill>
        <p:spPr>
          <a:xfrm>
            <a:off x="1580635" y="1174697"/>
            <a:ext cx="6304142" cy="5016038"/>
          </a:xfrm>
          <a:prstGeom prst="rect">
            <a:avLst/>
          </a:prstGeom>
        </p:spPr>
      </p:pic>
      <p:pic>
        <p:nvPicPr>
          <p:cNvPr id="12" name="Content Placeholder 3" descr="Screenshot (361)"/>
          <p:cNvPicPr>
            <a:picLocks noGrp="1" noChangeAspect="1"/>
          </p:cNvPicPr>
          <p:nvPr/>
        </p:nvPicPr>
        <p:blipFill rotWithShape="1">
          <a:blip r:embed="rId3"/>
          <a:srcRect l="32358" t="29792" r="31772" b="-1478"/>
          <a:stretch>
            <a:fillRect/>
          </a:stretch>
        </p:blipFill>
        <p:spPr>
          <a:xfrm>
            <a:off x="3627463" y="2664769"/>
            <a:ext cx="2261286" cy="35958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20000"/>
            <a:lum/>
          </a:blip>
          <a:srcRect/>
          <a:stretch>
            <a:fillRect l="10000" t="-6000" r="3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Screenshots</a:t>
            </a:r>
            <a:endParaRPr lang="en-IN" dirty="0"/>
          </a:p>
        </p:txBody>
      </p:sp>
      <p:pic>
        <p:nvPicPr>
          <p:cNvPr id="3" name="Content Placeholder 4" descr="Screenshot (363)"/>
          <p:cNvPicPr>
            <a:picLocks noGrp="1" noChangeAspect="1"/>
          </p:cNvPicPr>
          <p:nvPr/>
        </p:nvPicPr>
        <p:blipFill>
          <a:blip r:embed="rId2"/>
          <a:stretch>
            <a:fillRect/>
          </a:stretch>
        </p:blipFill>
        <p:spPr>
          <a:xfrm>
            <a:off x="1543565" y="1218265"/>
            <a:ext cx="5416986" cy="3341378"/>
          </a:xfrm>
          <a:prstGeom prst="rect">
            <a:avLst/>
          </a:prstGeom>
        </p:spPr>
      </p:pic>
      <p:pic>
        <p:nvPicPr>
          <p:cNvPr id="4" name="Content Placeholder 5" descr="Screenshot (368)"/>
          <p:cNvPicPr>
            <a:picLocks noGrp="1" noChangeAspect="1"/>
          </p:cNvPicPr>
          <p:nvPr/>
        </p:nvPicPr>
        <p:blipFill>
          <a:blip r:embed="rId3"/>
          <a:stretch>
            <a:fillRect/>
          </a:stretch>
        </p:blipFill>
        <p:spPr>
          <a:xfrm>
            <a:off x="6960552" y="3917971"/>
            <a:ext cx="5025502" cy="28264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gtEl>
                                        <p:attrNameLst>
                                          <p:attrName>r</p:attrName>
                                        </p:attrNameLst>
                                      </p:cBhvr>
                                    </p:animRot>
                                    <p:animRot by="-240000">
                                      <p:cBhvr>
                                        <p:cTn id="15" dur="200" fill="hold">
                                          <p:stCondLst>
                                            <p:cond delay="200"/>
                                          </p:stCondLst>
                                        </p:cTn>
                                        <p:tgtEl>
                                          <p:spTgt spid="3"/>
                                        </p:tgtEl>
                                        <p:attrNameLst>
                                          <p:attrName>r</p:attrName>
                                        </p:attrNameLst>
                                      </p:cBhvr>
                                    </p:animRot>
                                    <p:animRot by="240000">
                                      <p:cBhvr>
                                        <p:cTn id="16" dur="200" fill="hold">
                                          <p:stCondLst>
                                            <p:cond delay="400"/>
                                          </p:stCondLst>
                                        </p:cTn>
                                        <p:tgtEl>
                                          <p:spTgt spid="3"/>
                                        </p:tgtEl>
                                        <p:attrNameLst>
                                          <p:attrName>r</p:attrName>
                                        </p:attrNameLst>
                                      </p:cBhvr>
                                    </p:animRot>
                                    <p:animRot by="-240000">
                                      <p:cBhvr>
                                        <p:cTn id="17" dur="200" fill="hold">
                                          <p:stCondLst>
                                            <p:cond delay="600"/>
                                          </p:stCondLst>
                                        </p:cTn>
                                        <p:tgtEl>
                                          <p:spTgt spid="3"/>
                                        </p:tgtEl>
                                        <p:attrNameLst>
                                          <p:attrName>r</p:attrName>
                                        </p:attrNameLst>
                                      </p:cBhvr>
                                    </p:animRot>
                                    <p:animRot by="120000">
                                      <p:cBhvr>
                                        <p:cTn id="18" dur="200" fill="hold">
                                          <p:stCondLst>
                                            <p:cond delay="800"/>
                                          </p:stCondLst>
                                        </p:cTn>
                                        <p:tgtEl>
                                          <p:spTgt spid="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4"/>
                                        </p:tgtEl>
                                        <p:attrNameLst>
                                          <p:attrName>r</p:attrName>
                                        </p:attrNameLst>
                                      </p:cBhvr>
                                    </p:animRot>
                                    <p:animRot by="-240000">
                                      <p:cBhvr>
                                        <p:cTn id="23" dur="200" fill="hold">
                                          <p:stCondLst>
                                            <p:cond delay="200"/>
                                          </p:stCondLst>
                                        </p:cTn>
                                        <p:tgtEl>
                                          <p:spTgt spid="4"/>
                                        </p:tgtEl>
                                        <p:attrNameLst>
                                          <p:attrName>r</p:attrName>
                                        </p:attrNameLst>
                                      </p:cBhvr>
                                    </p:animRot>
                                    <p:animRot by="240000">
                                      <p:cBhvr>
                                        <p:cTn id="24" dur="200" fill="hold">
                                          <p:stCondLst>
                                            <p:cond delay="400"/>
                                          </p:stCondLst>
                                        </p:cTn>
                                        <p:tgtEl>
                                          <p:spTgt spid="4"/>
                                        </p:tgtEl>
                                        <p:attrNameLst>
                                          <p:attrName>r</p:attrName>
                                        </p:attrNameLst>
                                      </p:cBhvr>
                                    </p:animRot>
                                    <p:animRot by="-240000">
                                      <p:cBhvr>
                                        <p:cTn id="25" dur="200" fill="hold">
                                          <p:stCondLst>
                                            <p:cond delay="600"/>
                                          </p:stCondLst>
                                        </p:cTn>
                                        <p:tgtEl>
                                          <p:spTgt spid="4"/>
                                        </p:tgtEl>
                                        <p:attrNameLst>
                                          <p:attrName>r</p:attrName>
                                        </p:attrNameLst>
                                      </p:cBhvr>
                                    </p:animRot>
                                    <p:animRot by="120000">
                                      <p:cBhvr>
                                        <p:cTn id="26"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46000"/>
            <a:lum/>
          </a:blip>
          <a:srcRect/>
          <a:stretch>
            <a:fillRect l="10000" t="-3000" r="-1000"/>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IN" dirty="0"/>
          </a:p>
        </p:txBody>
      </p:sp>
      <p:pic>
        <p:nvPicPr>
          <p:cNvPr id="3" name="Content Placeholder 4" descr="Screenshot (369)"/>
          <p:cNvPicPr>
            <a:picLocks noGrp="1" noChangeAspect="1"/>
          </p:cNvPicPr>
          <p:nvPr/>
        </p:nvPicPr>
        <p:blipFill>
          <a:blip r:embed="rId2"/>
          <a:stretch>
            <a:fillRect/>
          </a:stretch>
        </p:blipFill>
        <p:spPr>
          <a:xfrm>
            <a:off x="1713328" y="1963616"/>
            <a:ext cx="4771878" cy="4023360"/>
          </a:xfrm>
          <a:prstGeom prst="rect">
            <a:avLst/>
          </a:prstGeom>
        </p:spPr>
      </p:pic>
      <p:pic>
        <p:nvPicPr>
          <p:cNvPr id="4" name="Content Placeholder 5" descr="Screenshot (370)"/>
          <p:cNvPicPr>
            <a:picLocks noGrp="1" noChangeAspect="1"/>
          </p:cNvPicPr>
          <p:nvPr/>
        </p:nvPicPr>
        <p:blipFill>
          <a:blip r:embed="rId3"/>
          <a:stretch>
            <a:fillRect/>
          </a:stretch>
        </p:blipFill>
        <p:spPr>
          <a:xfrm>
            <a:off x="7127044" y="1963616"/>
            <a:ext cx="4705292" cy="40233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46000"/>
            <a:lum/>
          </a:blip>
          <a:srcRect/>
          <a:stretch>
            <a:fillRect l="11000" t="-14000" r="-13000" b="-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Content Placeholder 4" descr="Screenshot (371)"/>
          <p:cNvPicPr>
            <a:picLocks noGrp="1" noChangeAspect="1"/>
          </p:cNvPicPr>
          <p:nvPr/>
        </p:nvPicPr>
        <p:blipFill>
          <a:blip r:embed="rId2"/>
          <a:stretch>
            <a:fillRect/>
          </a:stretch>
        </p:blipFill>
        <p:spPr>
          <a:xfrm>
            <a:off x="1936889" y="2853160"/>
            <a:ext cx="6728808" cy="3496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path" presetSubtype="0" accel="50000" decel="50000" fill="hold" nodeType="clickEffect">
                                  <p:stCondLst>
                                    <p:cond delay="0"/>
                                  </p:stCondLst>
                                  <p:childTnLst>
                                    <p:animMotion origin="layout" path="M 4.375E-6 -3.33333E-6 C 0.02304 0.00093 0.04205 0.00903 0.05195 0.02107 L 0.075 0.04908 C 0.07994 0.0551 0.08802 0.05811 0.09804 0.05811 C 0.11197 0.05811 0.12395 0.05 0.125 0.03797 C 0.12395 0.02801 0.11197 0.01898 0.09804 0.01898 C 0.08802 0.01898 0.07994 0.02292 0.075 0.02801 L 0.05195 0.05602 C 0.04205 0.06806 0.02304 0.07593 4.375E-6 0.07709 C -0.02305 0.07593 -0.04206 0.06806 -0.05196 0.05602 L -0.075 0.02801 C -0.07995 0.02292 -0.08803 0.01898 -0.09805 0.01898 C -0.11198 0.01898 -0.12396 0.02801 -0.125 0.03797 C -0.12396 0.05 -0.11198 0.05811 -0.09805 0.05811 C -0.08803 0.05811 -0.07995 0.0551 -0.075 0.04908 L -0.05196 0.02107 C -0.04206 0.00903 -0.02305 0.00093 4.375E-6 -3.33333E-6 Z " pathEditMode="relative" rAng="0" ptsTypes="AAAAAAAAAAAAAAAAA">
                                      <p:cBhvr>
                                        <p:cTn id="6" dur="2000" fill="hold"/>
                                        <p:tgtEl>
                                          <p:spTgt spid="3"/>
                                        </p:tgtEl>
                                        <p:attrNameLst>
                                          <p:attrName>ppt_x</p:attrName>
                                          <p:attrName>ppt_y</p:attrName>
                                        </p:attrNameLst>
                                      </p:cBhvr>
                                      <p:rCtr x="0" y="38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alphaModFix amt="46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t>More on sessions in angular</a:t>
            </a:r>
            <a:endParaRPr lang="en-IN" dirty="0"/>
          </a:p>
        </p:txBody>
      </p:sp>
      <p:pic>
        <p:nvPicPr>
          <p:cNvPr id="3" name="Content Placeholder 4" descr="Screenshot (373)"/>
          <p:cNvPicPr>
            <a:picLocks noGrp="1" noChangeAspect="1"/>
          </p:cNvPicPr>
          <p:nvPr/>
        </p:nvPicPr>
        <p:blipFill>
          <a:blip r:embed="rId2"/>
          <a:stretch>
            <a:fillRect/>
          </a:stretch>
        </p:blipFill>
        <p:spPr>
          <a:xfrm>
            <a:off x="1568276" y="1606378"/>
            <a:ext cx="5487431" cy="3744097"/>
          </a:xfrm>
          <a:prstGeom prst="rect">
            <a:avLst/>
          </a:prstGeom>
        </p:spPr>
      </p:pic>
      <p:pic>
        <p:nvPicPr>
          <p:cNvPr id="4" name="Content Placeholder 5" descr="Screenshot (374)"/>
          <p:cNvPicPr>
            <a:picLocks noGrp="1" noChangeAspect="1"/>
          </p:cNvPicPr>
          <p:nvPr/>
        </p:nvPicPr>
        <p:blipFill>
          <a:blip r:embed="rId3"/>
          <a:stretch>
            <a:fillRect/>
          </a:stretch>
        </p:blipFill>
        <p:spPr>
          <a:xfrm>
            <a:off x="7203989" y="1606378"/>
            <a:ext cx="4733668" cy="38429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60000"/>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1208" y="448056"/>
            <a:ext cx="11309348" cy="640080"/>
          </a:xfrm>
        </p:spPr>
        <p:txBody>
          <a:bodyPr>
            <a:normAutofit/>
          </a:bodyPr>
          <a:lstStyle/>
          <a:p>
            <a:r>
              <a:rPr lang="en-IN" dirty="0"/>
              <a:t>Abstract</a:t>
            </a:r>
            <a:endParaRPr lang="en-US" dirty="0"/>
          </a:p>
        </p:txBody>
      </p:sp>
      <p:sp>
        <p:nvSpPr>
          <p:cNvPr id="2" name="Content Placeholder 1"/>
          <p:cNvSpPr>
            <a:spLocks noGrp="1"/>
          </p:cNvSpPr>
          <p:nvPr>
            <p:ph sz="half" idx="4294967295"/>
          </p:nvPr>
        </p:nvSpPr>
        <p:spPr>
          <a:xfrm>
            <a:off x="1755648" y="1294726"/>
            <a:ext cx="8648741" cy="4265815"/>
          </a:xfrm>
        </p:spPr>
        <p:txBody>
          <a:bodyPr>
            <a:noAutofit/>
          </a:bodyPr>
          <a:lstStyle/>
          <a:p>
            <a:pPr marL="285750" indent="-285750">
              <a:buFont typeface="Arial" panose="020B0604020202020204" pitchFamily="34" charset="0"/>
              <a:buChar char="•"/>
            </a:pPr>
            <a:r>
              <a:rPr lang="en-IN" sz="1800" dirty="0" err="1"/>
              <a:t>CapStore</a:t>
            </a:r>
            <a:r>
              <a:rPr lang="en-IN" sz="1800" dirty="0"/>
              <a:t> is an e-commerce application for managing online purchase and sale of products.</a:t>
            </a:r>
            <a:endParaRPr lang="en-IN" sz="1800" dirty="0"/>
          </a:p>
          <a:p>
            <a:pPr marL="285750" indent="-285750">
              <a:buFont typeface="Arial" panose="020B0604020202020204" pitchFamily="34" charset="0"/>
              <a:buChar char="•"/>
            </a:pPr>
            <a:r>
              <a:rPr lang="en-IN" sz="1800" dirty="0"/>
              <a:t>The main aim is to build end to end application using Spring boot as Framework used to build back end using java, Angular for building single page client application using html and typescript.</a:t>
            </a:r>
            <a:endParaRPr lang="en-IN" sz="1800" dirty="0"/>
          </a:p>
          <a:p>
            <a:pPr marL="285750" indent="-285750">
              <a:buFont typeface="Arial" panose="020B0604020202020204" pitchFamily="34" charset="0"/>
              <a:buChar char="•"/>
            </a:pPr>
            <a:r>
              <a:rPr lang="en-IN" sz="1800" dirty="0"/>
              <a:t>Web designing done using </a:t>
            </a:r>
            <a:r>
              <a:rPr lang="en-IN" sz="1800" dirty="0" smtClean="0"/>
              <a:t>HTML , CSS , bootstrap</a:t>
            </a:r>
            <a:endParaRPr lang="en-IN" sz="1800" dirty="0"/>
          </a:p>
          <a:p>
            <a:pPr marL="285750" indent="-285750">
              <a:buFont typeface="Arial" panose="020B0604020202020204" pitchFamily="34" charset="0"/>
              <a:buChar char="•"/>
            </a:pPr>
            <a:r>
              <a:rPr lang="en-IN" sz="1800" dirty="0"/>
              <a:t>Rest Services used to handle request from client and render the resources.</a:t>
            </a:r>
            <a:endParaRPr lang="en-IN" sz="1800" dirty="0"/>
          </a:p>
          <a:p>
            <a:pPr marL="285750" indent="-285750">
              <a:buFont typeface="Arial" panose="020B0604020202020204" pitchFamily="34" charset="0"/>
              <a:buChar char="•"/>
            </a:pPr>
            <a:r>
              <a:rPr lang="en-IN" sz="1800" dirty="0"/>
              <a:t>The underlying protocol for REST is HTTP</a:t>
            </a:r>
            <a:endParaRPr lang="en-US" sz="1800" dirty="0"/>
          </a:p>
          <a:p>
            <a:endParaRPr lang="en-US" dirty="0"/>
          </a:p>
          <a:p>
            <a:endParaRPr lang="en-US" dirty="0"/>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p:cNvSpPr>
            <a:spLocks noGrp="1"/>
          </p:cNvSpPr>
          <p:nvPr>
            <p:ph type="title"/>
          </p:nvPr>
        </p:nvSpPr>
        <p:spPr>
          <a:xfrm>
            <a:off x="521208" y="448056"/>
            <a:ext cx="11309348" cy="640080"/>
          </a:xfrm>
        </p:spPr>
        <p:txBody>
          <a:bodyPr>
            <a:normAutofit/>
          </a:bodyPr>
          <a:lstStyle/>
          <a:p>
            <a:r>
              <a:rPr lang="en-IN" b="1" dirty="0"/>
              <a:t>What is Ecommerce</a:t>
            </a:r>
            <a:r>
              <a:rPr lang="en-IN" b="1" dirty="0" smtClean="0"/>
              <a:t>?</a:t>
            </a:r>
            <a:endParaRPr lang="en-US" dirty="0"/>
          </a:p>
        </p:txBody>
      </p:sp>
      <p:sp>
        <p:nvSpPr>
          <p:cNvPr id="29" name="Content Placeholder 5"/>
          <p:cNvSpPr txBox="1"/>
          <p:nvPr/>
        </p:nvSpPr>
        <p:spPr>
          <a:xfrm>
            <a:off x="1707726" y="1388970"/>
            <a:ext cx="4677199" cy="1787134"/>
          </a:xfrm>
          <a:prstGeom prst="rect">
            <a:avLst/>
          </a:prstGeom>
        </p:spPr>
        <p:txBody>
          <a:bodyPr vert="horz" lIns="91440" tIns="45720" rIns="91440" bIns="45720" rtlCol="0" anchor="t" anchorCtr="0">
            <a:noAutofit/>
          </a:bodyP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8000"/>
              </a:lnSpc>
            </a:pPr>
            <a:r>
              <a:rPr lang="en-IN" sz="1500" dirty="0"/>
              <a:t>Ecommerce, also known as electronic commerce or internet commerce, refers to the buying and selling of goods or services using the internet, and the transfer of money and data to execute these transactions. </a:t>
            </a:r>
            <a:endParaRPr lang="en-IN" sz="1500" dirty="0" smtClean="0"/>
          </a:p>
          <a:p>
            <a:pPr algn="l">
              <a:lnSpc>
                <a:spcPct val="108000"/>
              </a:lnSpc>
            </a:pPr>
            <a:r>
              <a:rPr lang="en-IN" sz="1500" dirty="0" smtClean="0"/>
              <a:t>Ecommerce </a:t>
            </a:r>
            <a:r>
              <a:rPr lang="en-IN" sz="1500" dirty="0"/>
              <a:t>is often used to refer to the sale of physical products </a:t>
            </a:r>
            <a:r>
              <a:rPr lang="en-IN" sz="1500" dirty="0" smtClean="0"/>
              <a:t>online.</a:t>
            </a:r>
            <a:endParaRPr lang="en-US" sz="1500" dirty="0">
              <a:solidFill>
                <a:schemeClr val="tx1">
                  <a:lumMod val="75000"/>
                  <a:lumOff val="25000"/>
                </a:schemeClr>
              </a:solidFill>
            </a:endParaRPr>
          </a:p>
        </p:txBody>
      </p:sp>
      <p:sp>
        <p:nvSpPr>
          <p:cNvPr id="30" name="Rectangle 29"/>
          <p:cNvSpPr/>
          <p:nvPr/>
        </p:nvSpPr>
        <p:spPr>
          <a:xfrm>
            <a:off x="6934199" y="1255487"/>
            <a:ext cx="4762501" cy="611413"/>
          </a:xfrm>
          <a:prstGeom prst="rect">
            <a:avLst/>
          </a:prstGeom>
        </p:spPr>
        <p:txBody>
          <a:bodyPr wrap="square">
            <a:noAutofit/>
          </a:bodyPr>
          <a:lstStyle/>
          <a:p>
            <a:pPr>
              <a:lnSpc>
                <a:spcPct val="108000"/>
              </a:lnSpc>
            </a:pPr>
            <a:r>
              <a:rPr lang="en-US" sz="1600" dirty="0">
                <a:solidFill>
                  <a:schemeClr val="tx1">
                    <a:lumMod val="75000"/>
                    <a:lumOff val="25000"/>
                  </a:schemeClr>
                </a:solidFill>
              </a:rPr>
              <a:t>Alt text examples for two different chart types on this slide:</a:t>
            </a:r>
            <a:endParaRPr lang="en-US" sz="1600" dirty="0">
              <a:solidFill>
                <a:schemeClr val="tx1">
                  <a:lumMod val="75000"/>
                  <a:lumOff val="25000"/>
                </a:schemeClr>
              </a:solidFill>
            </a:endParaRPr>
          </a:p>
        </p:txBody>
      </p:sp>
      <p:grpSp>
        <p:nvGrpSpPr>
          <p:cNvPr id="31" name="Group 30" descr="Step number 1"/>
          <p:cNvGrpSpPr/>
          <p:nvPr/>
        </p:nvGrpSpPr>
        <p:grpSpPr bwMode="gray">
          <a:xfrm>
            <a:off x="6998149" y="1906173"/>
            <a:ext cx="380382" cy="296049"/>
            <a:chOff x="6741828" y="1435344"/>
            <a:chExt cx="380382" cy="296049"/>
          </a:xfrm>
        </p:grpSpPr>
        <p:sp>
          <p:nvSpPr>
            <p:cNvPr id="32" name="Rectangle 31" descr="Step number 1"/>
            <p:cNvSpPr/>
            <p:nvPr/>
          </p:nvSpPr>
          <p:spPr bwMode="gray">
            <a:xfrm>
              <a:off x="6793669" y="1452347"/>
              <a:ext cx="279292" cy="27904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descr="Small square with numeral 1 inside "/>
            <p:cNvSpPr txBox="1"/>
            <p:nvPr/>
          </p:nvSpPr>
          <p:spPr bwMode="gray">
            <a:xfrm>
              <a:off x="6741828" y="1435344"/>
              <a:ext cx="380382" cy="276999"/>
            </a:xfrm>
            <a:prstGeom prst="rect">
              <a:avLst/>
            </a:prstGeom>
            <a:noFill/>
          </p:spPr>
          <p:txBody>
            <a:bodyPr wrap="square" rtlCol="0">
              <a:spAutoFit/>
            </a:bodyPr>
            <a:lstStyle/>
            <a:p>
              <a:pPr algn="ctr"/>
              <a:r>
                <a:rPr lang="en-US" sz="1200" b="1" dirty="0">
                  <a:solidFill>
                    <a:schemeClr val="bg1"/>
                  </a:solidFill>
                  <a:latin typeface="Segoe UI Semibold" panose="020B0702040204020203" pitchFamily="34" charset="0"/>
                  <a:cs typeface="Segoe UI Semibold" panose="020B0702040204020203" pitchFamily="34" charset="0"/>
                </a:rPr>
                <a:t>1</a:t>
              </a:r>
              <a:endParaRPr lang="en-US" sz="1100" b="1" dirty="0">
                <a:solidFill>
                  <a:schemeClr val="bg1"/>
                </a:solidFill>
                <a:latin typeface="Segoe UI Semibold" panose="020B0702040204020203" pitchFamily="34" charset="0"/>
                <a:cs typeface="Segoe UI Semibold" panose="020B0702040204020203" pitchFamily="34" charset="0"/>
              </a:endParaRPr>
            </a:p>
          </p:txBody>
        </p:sp>
      </p:grpSp>
      <p:sp>
        <p:nvSpPr>
          <p:cNvPr id="34" name="Rectangle 33"/>
          <p:cNvSpPr/>
          <p:nvPr/>
        </p:nvSpPr>
        <p:spPr>
          <a:xfrm>
            <a:off x="7378531" y="1878158"/>
            <a:ext cx="4274510" cy="604204"/>
          </a:xfrm>
          <a:prstGeom prst="rect">
            <a:avLst/>
          </a:prstGeom>
        </p:spPr>
        <p:txBody>
          <a:bodyPr wrap="square">
            <a:spAutoFit/>
          </a:bodyPr>
          <a:lstStyle/>
          <a:p>
            <a:pPr marL="0" lvl="1">
              <a:lnSpc>
                <a:spcPct val="108000"/>
              </a:lnSpc>
            </a:pPr>
            <a:r>
              <a:rPr lang="en-US" sz="1600" dirty="0">
                <a:solidFill>
                  <a:schemeClr val="tx1">
                    <a:lumMod val="75000"/>
                    <a:lumOff val="25000"/>
                  </a:schemeClr>
                </a:solidFill>
              </a:rPr>
              <a:t>Line chart showing </a:t>
            </a:r>
            <a:r>
              <a:rPr lang="en-US" sz="1600" dirty="0" smtClean="0">
                <a:solidFill>
                  <a:schemeClr val="tx1">
                    <a:lumMod val="75000"/>
                    <a:lumOff val="25000"/>
                  </a:schemeClr>
                </a:solidFill>
              </a:rPr>
              <a:t>proportion of shopping spent online</a:t>
            </a:r>
            <a:endParaRPr lang="en-US" sz="1600" dirty="0">
              <a:solidFill>
                <a:schemeClr val="tx1">
                  <a:lumMod val="75000"/>
                  <a:lumOff val="25000"/>
                </a:schemeClr>
              </a:solidFill>
            </a:endParaRPr>
          </a:p>
        </p:txBody>
      </p:sp>
      <p:graphicFrame>
        <p:nvGraphicFramePr>
          <p:cNvPr id="35" name="Content Placeholder 14" descr="Line chart showing values of three series for four categories "/>
          <p:cNvGraphicFramePr/>
          <p:nvPr/>
        </p:nvGraphicFramePr>
        <p:xfrm>
          <a:off x="1835145" y="3348681"/>
          <a:ext cx="4549780" cy="2651441"/>
        </p:xfrm>
        <a:graphic>
          <a:graphicData uri="http://schemas.openxmlformats.org/drawingml/2006/chart">
            <c:chart xmlns:c="http://schemas.openxmlformats.org/drawingml/2006/chart" xmlns:r="http://schemas.openxmlformats.org/officeDocument/2006/relationships" r:id="rId1"/>
          </a:graphicData>
        </a:graphic>
      </p:graphicFrame>
      <p:grpSp>
        <p:nvGrpSpPr>
          <p:cNvPr id="36" name="Group 35" descr="Step number 1"/>
          <p:cNvGrpSpPr/>
          <p:nvPr/>
        </p:nvGrpSpPr>
        <p:grpSpPr bwMode="gray">
          <a:xfrm>
            <a:off x="2006150" y="3159101"/>
            <a:ext cx="380382" cy="296049"/>
            <a:chOff x="6741828" y="1435344"/>
            <a:chExt cx="380382" cy="296049"/>
          </a:xfrm>
        </p:grpSpPr>
        <p:sp>
          <p:nvSpPr>
            <p:cNvPr id="37" name="Rectangle 36" descr="Step number 1"/>
            <p:cNvSpPr/>
            <p:nvPr/>
          </p:nvSpPr>
          <p:spPr bwMode="gray">
            <a:xfrm>
              <a:off x="6793669" y="1452347"/>
              <a:ext cx="279292" cy="27904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descr="Small square with numeral 1 inside "/>
            <p:cNvSpPr txBox="1"/>
            <p:nvPr/>
          </p:nvSpPr>
          <p:spPr bwMode="gray">
            <a:xfrm>
              <a:off x="6741828" y="1435344"/>
              <a:ext cx="380382" cy="276999"/>
            </a:xfrm>
            <a:prstGeom prst="rect">
              <a:avLst/>
            </a:prstGeom>
            <a:noFill/>
          </p:spPr>
          <p:txBody>
            <a:bodyPr wrap="square" rtlCol="0">
              <a:spAutoFit/>
            </a:bodyPr>
            <a:lstStyle/>
            <a:p>
              <a:pPr algn="ctr"/>
              <a:r>
                <a:rPr lang="en-US" sz="1200" b="1" dirty="0">
                  <a:solidFill>
                    <a:schemeClr val="bg1"/>
                  </a:solidFill>
                  <a:latin typeface="Segoe UI Semibold" panose="020B0702040204020203" pitchFamily="34" charset="0"/>
                  <a:cs typeface="Segoe UI Semibold" panose="020B0702040204020203" pitchFamily="34" charset="0"/>
                </a:rPr>
                <a:t>1</a:t>
              </a:r>
              <a:endParaRPr lang="en-US" sz="1100" b="1" dirty="0">
                <a:solidFill>
                  <a:schemeClr val="bg1"/>
                </a:solidFill>
                <a:latin typeface="Segoe UI Semibold" panose="020B0702040204020203" pitchFamily="34" charset="0"/>
                <a:cs typeface="Segoe UI Semibold" panose="020B0702040204020203" pitchFamily="34" charset="0"/>
              </a:endParaRPr>
            </a:p>
          </p:txBody>
        </p:sp>
      </p:grpSp>
      <p:grpSp>
        <p:nvGrpSpPr>
          <p:cNvPr id="39" name="Group 38" descr="Step number 2"/>
          <p:cNvGrpSpPr/>
          <p:nvPr/>
        </p:nvGrpSpPr>
        <p:grpSpPr bwMode="gray">
          <a:xfrm>
            <a:off x="6998149" y="2479634"/>
            <a:ext cx="380382" cy="296049"/>
            <a:chOff x="6741828" y="1435344"/>
            <a:chExt cx="380382" cy="296049"/>
          </a:xfrm>
        </p:grpSpPr>
        <p:sp>
          <p:nvSpPr>
            <p:cNvPr id="40" name="Rectangle 39" descr="Step number 2"/>
            <p:cNvSpPr/>
            <p:nvPr/>
          </p:nvSpPr>
          <p:spPr bwMode="gray">
            <a:xfrm>
              <a:off x="6793669" y="1452347"/>
              <a:ext cx="279292" cy="27904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descr="Small square with numeral 2 inside "/>
            <p:cNvSpPr txBox="1"/>
            <p:nvPr/>
          </p:nvSpPr>
          <p:spPr bwMode="gray">
            <a:xfrm>
              <a:off x="6741828" y="1435344"/>
              <a:ext cx="380382" cy="276999"/>
            </a:xfrm>
            <a:prstGeom prst="rect">
              <a:avLst/>
            </a:prstGeom>
            <a:noFill/>
          </p:spPr>
          <p:txBody>
            <a:bodyPr wrap="square" rtlCol="0">
              <a:spAutoFit/>
            </a:bodyPr>
            <a:lstStyle/>
            <a:p>
              <a:pPr algn="ctr"/>
              <a:r>
                <a:rPr lang="en-US" sz="1200" b="1" dirty="0">
                  <a:solidFill>
                    <a:schemeClr val="bg1"/>
                  </a:solidFill>
                  <a:latin typeface="Segoe UI Semibold" panose="020B0702040204020203" pitchFamily="34" charset="0"/>
                  <a:cs typeface="Segoe UI Semibold" panose="020B0702040204020203" pitchFamily="34" charset="0"/>
                </a:rPr>
                <a:t>2</a:t>
              </a:r>
              <a:endParaRPr lang="en-US" sz="1100" b="1" dirty="0">
                <a:solidFill>
                  <a:schemeClr val="bg1"/>
                </a:solidFill>
                <a:latin typeface="Segoe UI Semibold" panose="020B0702040204020203" pitchFamily="34" charset="0"/>
                <a:cs typeface="Segoe UI Semibold" panose="020B0702040204020203" pitchFamily="34" charset="0"/>
              </a:endParaRPr>
            </a:p>
          </p:txBody>
        </p:sp>
      </p:grpSp>
      <p:sp>
        <p:nvSpPr>
          <p:cNvPr id="42" name="Rectangle 41"/>
          <p:cNvSpPr/>
          <p:nvPr/>
        </p:nvSpPr>
        <p:spPr>
          <a:xfrm>
            <a:off x="7378531" y="2450507"/>
            <a:ext cx="4274510" cy="584775"/>
          </a:xfrm>
          <a:prstGeom prst="rect">
            <a:avLst/>
          </a:prstGeom>
        </p:spPr>
        <p:txBody>
          <a:bodyPr wrap="square">
            <a:spAutoFit/>
          </a:bodyPr>
          <a:lstStyle/>
          <a:p>
            <a:pPr fontAlgn="base"/>
            <a:r>
              <a:rPr lang="en-US" sz="1600" dirty="0" smtClean="0">
                <a:solidFill>
                  <a:schemeClr val="tx1">
                    <a:lumMod val="75000"/>
                    <a:lumOff val="25000"/>
                  </a:schemeClr>
                </a:solidFill>
              </a:rPr>
              <a:t>Column </a:t>
            </a:r>
            <a:r>
              <a:rPr lang="en-US" sz="1600" dirty="0">
                <a:solidFill>
                  <a:schemeClr val="tx1">
                    <a:lumMod val="75000"/>
                    <a:lumOff val="25000"/>
                  </a:schemeClr>
                </a:solidFill>
              </a:rPr>
              <a:t>chart showing values </a:t>
            </a:r>
            <a:r>
              <a:rPr lang="en-US" sz="1600" dirty="0" smtClean="0">
                <a:solidFill>
                  <a:schemeClr val="tx1">
                    <a:lumMod val="75000"/>
                    <a:lumOff val="25000"/>
                  </a:schemeClr>
                </a:solidFill>
              </a:rPr>
              <a:t>of Global e-commerce market size from 2014-2023</a:t>
            </a:r>
            <a:endParaRPr lang="en-IN" sz="1600" dirty="0"/>
          </a:p>
        </p:txBody>
      </p:sp>
      <p:graphicFrame>
        <p:nvGraphicFramePr>
          <p:cNvPr id="43" name="Content Placeholder 4" descr="Clustered column chart depicting values of three series for four categories"/>
          <p:cNvGraphicFramePr/>
          <p:nvPr/>
        </p:nvGraphicFramePr>
        <p:xfrm>
          <a:off x="6934200" y="3118809"/>
          <a:ext cx="4652963" cy="2881313"/>
        </p:xfrm>
        <a:graphic>
          <a:graphicData uri="http://schemas.openxmlformats.org/drawingml/2006/chart">
            <c:chart xmlns:c="http://schemas.openxmlformats.org/drawingml/2006/chart" xmlns:r="http://schemas.openxmlformats.org/officeDocument/2006/relationships" r:id="rId2"/>
          </a:graphicData>
        </a:graphic>
      </p:graphicFrame>
      <p:grpSp>
        <p:nvGrpSpPr>
          <p:cNvPr id="44" name="Group 43" descr="Step number 2"/>
          <p:cNvGrpSpPr/>
          <p:nvPr/>
        </p:nvGrpSpPr>
        <p:grpSpPr bwMode="gray">
          <a:xfrm>
            <a:off x="7272100" y="2959690"/>
            <a:ext cx="380382" cy="296049"/>
            <a:chOff x="6741828" y="1435344"/>
            <a:chExt cx="380382" cy="296049"/>
          </a:xfrm>
        </p:grpSpPr>
        <p:sp>
          <p:nvSpPr>
            <p:cNvPr id="45" name="Rectangle 44" descr="Step number 2"/>
            <p:cNvSpPr/>
            <p:nvPr/>
          </p:nvSpPr>
          <p:spPr bwMode="gray">
            <a:xfrm>
              <a:off x="6793669" y="1452347"/>
              <a:ext cx="279292" cy="27904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descr="Small square with numeral 2 inside "/>
            <p:cNvSpPr txBox="1"/>
            <p:nvPr/>
          </p:nvSpPr>
          <p:spPr bwMode="gray">
            <a:xfrm>
              <a:off x="6741828" y="1435344"/>
              <a:ext cx="380382" cy="276999"/>
            </a:xfrm>
            <a:prstGeom prst="rect">
              <a:avLst/>
            </a:prstGeom>
            <a:noFill/>
          </p:spPr>
          <p:txBody>
            <a:bodyPr wrap="square" rtlCol="0">
              <a:spAutoFit/>
            </a:bodyPr>
            <a:lstStyle/>
            <a:p>
              <a:pPr algn="ctr"/>
              <a:r>
                <a:rPr lang="en-US" sz="1200" b="1" dirty="0">
                  <a:solidFill>
                    <a:schemeClr val="bg1"/>
                  </a:solidFill>
                  <a:latin typeface="Segoe UI Semibold" panose="020B0702040204020203" pitchFamily="34" charset="0"/>
                  <a:cs typeface="Segoe UI Semibold" panose="020B0702040204020203" pitchFamily="34" charset="0"/>
                </a:rPr>
                <a:t>2</a:t>
              </a:r>
              <a:endParaRPr lang="en-US" sz="1100" b="1" dirty="0">
                <a:solidFill>
                  <a:schemeClr val="bg1"/>
                </a:solidFill>
                <a:latin typeface="Segoe UI Semibold" panose="020B0702040204020203" pitchFamily="34" charset="0"/>
                <a:cs typeface="Segoe UI Semibold" panose="020B0702040204020203" pitchFamily="34" charset="0"/>
              </a:endParaRPr>
            </a:p>
          </p:txBody>
        </p:sp>
      </p:grpSp>
      <p:pic>
        <p:nvPicPr>
          <p:cNvPr id="48" name="Picture 47" descr="Chart 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6315" y="5804049"/>
            <a:ext cx="736989" cy="64118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8" y="448056"/>
            <a:ext cx="11309348" cy="640080"/>
          </a:xfrm>
        </p:spPr>
        <p:txBody>
          <a:bodyPr/>
          <a:lstStyle/>
          <a:p>
            <a:r>
              <a:rPr lang="en-IN" dirty="0" smtClean="0"/>
              <a:t>                 Types </a:t>
            </a:r>
            <a:r>
              <a:rPr lang="en-IN" dirty="0"/>
              <a:t>of Users</a:t>
            </a:r>
            <a:endParaRPr lang="en-US" dirty="0"/>
          </a:p>
        </p:txBody>
      </p:sp>
      <p:sp>
        <p:nvSpPr>
          <p:cNvPr id="84" name="Content Placeholder 5"/>
          <p:cNvSpPr txBox="1"/>
          <p:nvPr/>
        </p:nvSpPr>
        <p:spPr>
          <a:xfrm>
            <a:off x="1694692" y="1319496"/>
            <a:ext cx="3144008" cy="3100104"/>
          </a:xfrm>
          <a:prstGeom prst="rect">
            <a:avLst/>
          </a:prstGeom>
        </p:spPr>
        <p:txBody>
          <a:bodyPr>
            <a:noAutofit/>
          </a:bodyPr>
          <a:lstStyle>
            <a:lvl1pPr marL="2286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18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18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18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ct val="30000"/>
              </a:spcBef>
              <a:buClr>
                <a:schemeClr val="tx1">
                  <a:lumMod val="75000"/>
                  <a:lumOff val="25000"/>
                </a:schemeClr>
              </a:buClr>
              <a:buFont typeface="Arial" panose="020B0604020202020204" pitchFamily="34" charset="0"/>
              <a:buNone/>
              <a:defRPr sz="1800" kern="1200">
                <a:solidFill>
                  <a:schemeClr val="tx1">
                    <a:lumMod val="75000"/>
                    <a:lumOff val="25000"/>
                  </a:schemeClr>
                </a:solidFill>
                <a:latin typeface="+mn-lt"/>
                <a:ea typeface="+mn-ea"/>
                <a:cs typeface="+mn-cs"/>
              </a:defRPr>
            </a:lvl9pPr>
          </a:lstStyle>
          <a:p>
            <a:r>
              <a:rPr lang="en-IN" sz="1600" dirty="0"/>
              <a:t>Customer: Interested in using E-commerce for buying products.</a:t>
            </a:r>
            <a:endParaRPr lang="en-IN" sz="1600" dirty="0"/>
          </a:p>
          <a:p>
            <a:r>
              <a:rPr lang="en-IN" sz="1600" dirty="0"/>
              <a:t>Merchant: Interested in using E-commerce for selling products.</a:t>
            </a:r>
            <a:endParaRPr lang="en-IN" sz="1600" dirty="0"/>
          </a:p>
          <a:p>
            <a:r>
              <a:rPr lang="en-IN" sz="1600" dirty="0"/>
              <a:t>Admin: One who handles the entire E-commerce application</a:t>
            </a:r>
            <a:r>
              <a:rPr lang="en-IN" sz="1600" dirty="0" smtClean="0"/>
              <a:t>.</a:t>
            </a:r>
            <a:endParaRPr lang="en-IN" sz="1600" dirty="0"/>
          </a:p>
        </p:txBody>
      </p:sp>
      <p:grpSp>
        <p:nvGrpSpPr>
          <p:cNvPr id="85" name="Group 84" descr="Step number 1"/>
          <p:cNvGrpSpPr/>
          <p:nvPr/>
        </p:nvGrpSpPr>
        <p:grpSpPr bwMode="gray">
          <a:xfrm>
            <a:off x="1752549" y="4558569"/>
            <a:ext cx="380382" cy="296049"/>
            <a:chOff x="6741828" y="1435344"/>
            <a:chExt cx="380382" cy="296049"/>
          </a:xfrm>
        </p:grpSpPr>
        <p:sp>
          <p:nvSpPr>
            <p:cNvPr id="86" name="Rectangle 85" descr="Step number 1"/>
            <p:cNvSpPr/>
            <p:nvPr/>
          </p:nvSpPr>
          <p:spPr bwMode="gray">
            <a:xfrm>
              <a:off x="6793669" y="1452347"/>
              <a:ext cx="279292" cy="27904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descr="Small square with numeral 1 inside "/>
            <p:cNvSpPr txBox="1"/>
            <p:nvPr/>
          </p:nvSpPr>
          <p:spPr bwMode="gray">
            <a:xfrm>
              <a:off x="6741828" y="1435344"/>
              <a:ext cx="380382" cy="276999"/>
            </a:xfrm>
            <a:prstGeom prst="rect">
              <a:avLst/>
            </a:prstGeom>
            <a:noFill/>
          </p:spPr>
          <p:txBody>
            <a:bodyPr wrap="square" rtlCol="0">
              <a:spAutoFit/>
            </a:bodyPr>
            <a:lstStyle/>
            <a:p>
              <a:pPr algn="ctr"/>
              <a:r>
                <a:rPr lang="en-US" sz="1200" b="1" dirty="0">
                  <a:solidFill>
                    <a:schemeClr val="bg1"/>
                  </a:solidFill>
                  <a:latin typeface="Segoe UI Semibold" panose="020B0702040204020203" pitchFamily="34" charset="0"/>
                  <a:cs typeface="Segoe UI Semibold" panose="020B0702040204020203" pitchFamily="34" charset="0"/>
                </a:rPr>
                <a:t>1</a:t>
              </a:r>
              <a:endParaRPr lang="en-US" sz="1100" b="1" dirty="0">
                <a:solidFill>
                  <a:schemeClr val="bg1"/>
                </a:solidFill>
                <a:latin typeface="Segoe UI Semibold" panose="020B0702040204020203" pitchFamily="34" charset="0"/>
                <a:cs typeface="Segoe UI Semibold" panose="020B0702040204020203" pitchFamily="34" charset="0"/>
              </a:endParaRPr>
            </a:p>
          </p:txBody>
        </p:sp>
      </p:grpSp>
      <p:sp>
        <p:nvSpPr>
          <p:cNvPr id="88" name="Text Placeholder 1"/>
          <p:cNvSpPr txBox="1"/>
          <p:nvPr/>
        </p:nvSpPr>
        <p:spPr>
          <a:xfrm>
            <a:off x="2132931" y="4580943"/>
            <a:ext cx="2656721" cy="3180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18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18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18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ct val="30000"/>
              </a:spcBef>
              <a:buClr>
                <a:schemeClr val="tx1">
                  <a:lumMod val="75000"/>
                  <a:lumOff val="25000"/>
                </a:schemeClr>
              </a:buClr>
              <a:buFont typeface="Arial" panose="020B0604020202020204" pitchFamily="34" charset="0"/>
              <a:buNone/>
              <a:defRPr sz="1800" kern="1200">
                <a:solidFill>
                  <a:schemeClr val="tx1">
                    <a:lumMod val="75000"/>
                    <a:lumOff val="25000"/>
                  </a:schemeClr>
                </a:solidFill>
                <a:latin typeface="+mn-lt"/>
                <a:ea typeface="+mn-ea"/>
                <a:cs typeface="+mn-cs"/>
              </a:defRPr>
            </a:lvl9pPr>
          </a:lstStyle>
          <a:p>
            <a:pPr marL="0" indent="0">
              <a:buFont typeface="Arial" panose="020B0604020202020204" pitchFamily="34" charset="0"/>
              <a:buNone/>
            </a:pPr>
            <a:r>
              <a:rPr lang="en-US" sz="1500" dirty="0" smtClean="0"/>
              <a:t>Customer</a:t>
            </a:r>
            <a:endParaRPr lang="en-US" sz="1500" dirty="0"/>
          </a:p>
        </p:txBody>
      </p:sp>
      <p:grpSp>
        <p:nvGrpSpPr>
          <p:cNvPr id="31" name="Group 30" descr="Step number 1"/>
          <p:cNvGrpSpPr/>
          <p:nvPr/>
        </p:nvGrpSpPr>
        <p:grpSpPr bwMode="gray">
          <a:xfrm>
            <a:off x="5910913" y="4624620"/>
            <a:ext cx="380382" cy="296049"/>
            <a:chOff x="6741828" y="1435344"/>
            <a:chExt cx="380382" cy="296049"/>
          </a:xfrm>
        </p:grpSpPr>
        <p:sp>
          <p:nvSpPr>
            <p:cNvPr id="32" name="Rectangle 31" descr="Step number 1"/>
            <p:cNvSpPr/>
            <p:nvPr/>
          </p:nvSpPr>
          <p:spPr bwMode="gray">
            <a:xfrm>
              <a:off x="6793669" y="1452347"/>
              <a:ext cx="279292" cy="27904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descr="Small square with numeral 1 inside "/>
            <p:cNvSpPr txBox="1"/>
            <p:nvPr/>
          </p:nvSpPr>
          <p:spPr bwMode="gray">
            <a:xfrm>
              <a:off x="6741828" y="1435344"/>
              <a:ext cx="380382" cy="276999"/>
            </a:xfrm>
            <a:prstGeom prst="rect">
              <a:avLst/>
            </a:prstGeom>
            <a:noFill/>
          </p:spPr>
          <p:txBody>
            <a:bodyPr wrap="square" rtlCol="0">
              <a:spAutoFit/>
            </a:bodyPr>
            <a:lstStyle/>
            <a:p>
              <a:pPr algn="ctr"/>
              <a:r>
                <a:rPr lang="en-US" sz="1200" b="1" dirty="0">
                  <a:solidFill>
                    <a:schemeClr val="bg1"/>
                  </a:solidFill>
                  <a:latin typeface="Segoe UI Semibold" panose="020B0702040204020203" pitchFamily="34" charset="0"/>
                  <a:cs typeface="Segoe UI Semibold" panose="020B0702040204020203" pitchFamily="34" charset="0"/>
                </a:rPr>
                <a:t>1</a:t>
              </a:r>
              <a:endParaRPr lang="en-US" sz="1100" b="1" dirty="0">
                <a:solidFill>
                  <a:schemeClr val="bg1"/>
                </a:solidFill>
                <a:latin typeface="Segoe UI Semibold" panose="020B0702040204020203" pitchFamily="34" charset="0"/>
                <a:cs typeface="Segoe UI Semibold" panose="020B0702040204020203" pitchFamily="34" charset="0"/>
              </a:endParaRPr>
            </a:p>
          </p:txBody>
        </p:sp>
      </p:grpSp>
      <p:grpSp>
        <p:nvGrpSpPr>
          <p:cNvPr id="93" name="Group 92" descr="Step number 2"/>
          <p:cNvGrpSpPr/>
          <p:nvPr/>
        </p:nvGrpSpPr>
        <p:grpSpPr bwMode="gray">
          <a:xfrm>
            <a:off x="1752549" y="4966650"/>
            <a:ext cx="380382" cy="296049"/>
            <a:chOff x="6741828" y="1435344"/>
            <a:chExt cx="380382" cy="296049"/>
          </a:xfrm>
        </p:grpSpPr>
        <p:sp>
          <p:nvSpPr>
            <p:cNvPr id="94" name="Rectangle 93" descr="Step number 2"/>
            <p:cNvSpPr/>
            <p:nvPr/>
          </p:nvSpPr>
          <p:spPr bwMode="gray">
            <a:xfrm>
              <a:off x="6793669" y="1452347"/>
              <a:ext cx="279292" cy="27904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descr="Small square with numeral 2 inside "/>
            <p:cNvSpPr txBox="1"/>
            <p:nvPr/>
          </p:nvSpPr>
          <p:spPr bwMode="gray">
            <a:xfrm>
              <a:off x="6741828" y="1435344"/>
              <a:ext cx="380382" cy="276999"/>
            </a:xfrm>
            <a:prstGeom prst="rect">
              <a:avLst/>
            </a:prstGeom>
            <a:noFill/>
          </p:spPr>
          <p:txBody>
            <a:bodyPr wrap="square" rtlCol="0">
              <a:spAutoFit/>
            </a:bodyPr>
            <a:lstStyle/>
            <a:p>
              <a:pPr algn="ctr"/>
              <a:r>
                <a:rPr lang="en-US" sz="1200" b="1" dirty="0">
                  <a:solidFill>
                    <a:schemeClr val="bg1"/>
                  </a:solidFill>
                  <a:latin typeface="Segoe UI Semibold" panose="020B0702040204020203" pitchFamily="34" charset="0"/>
                  <a:cs typeface="Segoe UI Semibold" panose="020B0702040204020203" pitchFamily="34" charset="0"/>
                </a:rPr>
                <a:t>2</a:t>
              </a:r>
              <a:endParaRPr lang="en-US" sz="1100" b="1" dirty="0">
                <a:solidFill>
                  <a:schemeClr val="bg1"/>
                </a:solidFill>
                <a:latin typeface="Segoe UI Semibold" panose="020B0702040204020203" pitchFamily="34" charset="0"/>
                <a:cs typeface="Segoe UI Semibold" panose="020B0702040204020203" pitchFamily="34" charset="0"/>
              </a:endParaRPr>
            </a:p>
          </p:txBody>
        </p:sp>
      </p:grpSp>
      <p:sp>
        <p:nvSpPr>
          <p:cNvPr id="96" name="Text Placeholder 3"/>
          <p:cNvSpPr txBox="1"/>
          <p:nvPr/>
        </p:nvSpPr>
        <p:spPr>
          <a:xfrm>
            <a:off x="2132930" y="4963075"/>
            <a:ext cx="3374164" cy="338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18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18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18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ct val="30000"/>
              </a:spcBef>
              <a:buClr>
                <a:schemeClr val="tx1">
                  <a:lumMod val="75000"/>
                  <a:lumOff val="25000"/>
                </a:schemeClr>
              </a:buClr>
              <a:buFont typeface="Arial" panose="020B0604020202020204" pitchFamily="34" charset="0"/>
              <a:buNone/>
              <a:defRPr sz="1800" kern="1200">
                <a:solidFill>
                  <a:schemeClr val="tx1">
                    <a:lumMod val="75000"/>
                    <a:lumOff val="25000"/>
                  </a:schemeClr>
                </a:solidFill>
                <a:latin typeface="+mn-lt"/>
                <a:ea typeface="+mn-ea"/>
                <a:cs typeface="+mn-cs"/>
              </a:defRPr>
            </a:lvl9pPr>
          </a:lstStyle>
          <a:p>
            <a:pPr marL="0" indent="0">
              <a:buFont typeface="Arial" panose="020B0604020202020204" pitchFamily="34" charset="0"/>
              <a:buNone/>
            </a:pPr>
            <a:r>
              <a:rPr lang="en-US" sz="1500" dirty="0" smtClean="0"/>
              <a:t>Merchant</a:t>
            </a:r>
            <a:endParaRPr lang="en-US" sz="1500" dirty="0"/>
          </a:p>
        </p:txBody>
      </p:sp>
      <p:grpSp>
        <p:nvGrpSpPr>
          <p:cNvPr id="34" name="Group 33" descr="Step number 2"/>
          <p:cNvGrpSpPr/>
          <p:nvPr/>
        </p:nvGrpSpPr>
        <p:grpSpPr bwMode="gray">
          <a:xfrm>
            <a:off x="8228953" y="5246326"/>
            <a:ext cx="380382" cy="296049"/>
            <a:chOff x="6741828" y="1435344"/>
            <a:chExt cx="380382" cy="296049"/>
          </a:xfrm>
        </p:grpSpPr>
        <p:sp>
          <p:nvSpPr>
            <p:cNvPr id="35" name="Rectangle 34" descr="Step number 2"/>
            <p:cNvSpPr/>
            <p:nvPr/>
          </p:nvSpPr>
          <p:spPr bwMode="gray">
            <a:xfrm>
              <a:off x="6793669" y="1452347"/>
              <a:ext cx="279292" cy="27904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descr="Small square with numeral 2 inside "/>
            <p:cNvSpPr txBox="1"/>
            <p:nvPr/>
          </p:nvSpPr>
          <p:spPr bwMode="gray">
            <a:xfrm>
              <a:off x="6741828" y="1435344"/>
              <a:ext cx="380382" cy="276999"/>
            </a:xfrm>
            <a:prstGeom prst="rect">
              <a:avLst/>
            </a:prstGeom>
            <a:noFill/>
          </p:spPr>
          <p:txBody>
            <a:bodyPr wrap="square" rtlCol="0">
              <a:spAutoFit/>
            </a:bodyPr>
            <a:lstStyle/>
            <a:p>
              <a:pPr algn="ctr"/>
              <a:r>
                <a:rPr lang="en-US" sz="1200" b="1" dirty="0">
                  <a:solidFill>
                    <a:schemeClr val="bg1"/>
                  </a:solidFill>
                  <a:latin typeface="Segoe UI Semibold" panose="020B0702040204020203" pitchFamily="34" charset="0"/>
                  <a:cs typeface="Segoe UI Semibold" panose="020B0702040204020203" pitchFamily="34" charset="0"/>
                </a:rPr>
                <a:t>2</a:t>
              </a:r>
              <a:endParaRPr lang="en-US" sz="1100" b="1" dirty="0">
                <a:solidFill>
                  <a:schemeClr val="bg1"/>
                </a:solidFill>
                <a:latin typeface="Segoe UI Semibold" panose="020B0702040204020203" pitchFamily="34" charset="0"/>
                <a:cs typeface="Segoe UI Semibold" panose="020B0702040204020203" pitchFamily="34" charset="0"/>
              </a:endParaRPr>
            </a:p>
          </p:txBody>
        </p:sp>
      </p:grpSp>
      <p:grpSp>
        <p:nvGrpSpPr>
          <p:cNvPr id="101" name="Group 100" descr="Step number 3"/>
          <p:cNvGrpSpPr/>
          <p:nvPr/>
        </p:nvGrpSpPr>
        <p:grpSpPr bwMode="gray">
          <a:xfrm>
            <a:off x="1752549" y="5374731"/>
            <a:ext cx="380382" cy="296049"/>
            <a:chOff x="6741828" y="1435344"/>
            <a:chExt cx="380382" cy="296049"/>
          </a:xfrm>
        </p:grpSpPr>
        <p:sp>
          <p:nvSpPr>
            <p:cNvPr id="102" name="Rectangle 101" descr="Step number 3"/>
            <p:cNvSpPr/>
            <p:nvPr/>
          </p:nvSpPr>
          <p:spPr bwMode="gray">
            <a:xfrm>
              <a:off x="6793669" y="1452347"/>
              <a:ext cx="279292" cy="27904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descr="Small square with numeral 3 inside"/>
            <p:cNvSpPr txBox="1"/>
            <p:nvPr/>
          </p:nvSpPr>
          <p:spPr bwMode="gray">
            <a:xfrm>
              <a:off x="6741828" y="1435344"/>
              <a:ext cx="380382" cy="276999"/>
            </a:xfrm>
            <a:prstGeom prst="rect">
              <a:avLst/>
            </a:prstGeom>
            <a:noFill/>
          </p:spPr>
          <p:txBody>
            <a:bodyPr wrap="square" rtlCol="0">
              <a:spAutoFit/>
            </a:bodyPr>
            <a:lstStyle/>
            <a:p>
              <a:pPr algn="ctr"/>
              <a:r>
                <a:rPr lang="en-US" sz="1200" b="1" dirty="0">
                  <a:solidFill>
                    <a:schemeClr val="bg1"/>
                  </a:solidFill>
                  <a:latin typeface="Segoe UI Semibold" panose="020B0702040204020203" pitchFamily="34" charset="0"/>
                  <a:cs typeface="Segoe UI Semibold" panose="020B0702040204020203" pitchFamily="34" charset="0"/>
                </a:rPr>
                <a:t>3</a:t>
              </a:r>
              <a:endParaRPr lang="en-US" sz="1100" b="1" dirty="0">
                <a:solidFill>
                  <a:schemeClr val="bg1"/>
                </a:solidFill>
                <a:latin typeface="Segoe UI Semibold" panose="020B0702040204020203" pitchFamily="34" charset="0"/>
                <a:cs typeface="Segoe UI Semibold" panose="020B0702040204020203" pitchFamily="34" charset="0"/>
              </a:endParaRPr>
            </a:p>
          </p:txBody>
        </p:sp>
      </p:grpSp>
      <p:sp>
        <p:nvSpPr>
          <p:cNvPr id="104" name="Text Placeholder 4"/>
          <p:cNvSpPr txBox="1"/>
          <p:nvPr/>
        </p:nvSpPr>
        <p:spPr>
          <a:xfrm>
            <a:off x="2132930" y="5366010"/>
            <a:ext cx="4013870" cy="3360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18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18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ct val="30000"/>
              </a:spcBef>
              <a:buClr>
                <a:schemeClr val="tx1">
                  <a:lumMod val="75000"/>
                  <a:lumOff val="25000"/>
                </a:schemeClr>
              </a:buClr>
              <a:buFont typeface="Arial" panose="020B0604020202020204" pitchFamily="34" charset="0"/>
              <a:buChar char="•"/>
              <a:defRPr sz="18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ct val="30000"/>
              </a:spcBef>
              <a:buClr>
                <a:schemeClr val="tx1">
                  <a:lumMod val="75000"/>
                  <a:lumOff val="25000"/>
                </a:schemeClr>
              </a:buClr>
              <a:buFont typeface="Arial" panose="020B0604020202020204" pitchFamily="34" charset="0"/>
              <a:buNone/>
              <a:defRPr sz="1800" kern="1200">
                <a:solidFill>
                  <a:schemeClr val="tx1">
                    <a:lumMod val="75000"/>
                    <a:lumOff val="25000"/>
                  </a:schemeClr>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500" dirty="0" smtClean="0"/>
              <a:t>Admin</a:t>
            </a:r>
            <a:endParaRPr lang="en-US" sz="1500" dirty="0"/>
          </a:p>
        </p:txBody>
      </p:sp>
      <p:grpSp>
        <p:nvGrpSpPr>
          <p:cNvPr id="37" name="Group 36" descr="Step number 3"/>
          <p:cNvGrpSpPr/>
          <p:nvPr/>
        </p:nvGrpSpPr>
        <p:grpSpPr bwMode="gray">
          <a:xfrm>
            <a:off x="10547000" y="5635304"/>
            <a:ext cx="380382" cy="296049"/>
            <a:chOff x="6741828" y="1435344"/>
            <a:chExt cx="380382" cy="296049"/>
          </a:xfrm>
        </p:grpSpPr>
        <p:sp>
          <p:nvSpPr>
            <p:cNvPr id="38" name="Rectangle 37" descr="Step number 3"/>
            <p:cNvSpPr/>
            <p:nvPr/>
          </p:nvSpPr>
          <p:spPr bwMode="gray">
            <a:xfrm>
              <a:off x="6793669" y="1452347"/>
              <a:ext cx="279292" cy="27904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Small square with numeral 3 inside"/>
            <p:cNvSpPr txBox="1"/>
            <p:nvPr/>
          </p:nvSpPr>
          <p:spPr bwMode="gray">
            <a:xfrm>
              <a:off x="6741828" y="1435344"/>
              <a:ext cx="380382" cy="276999"/>
            </a:xfrm>
            <a:prstGeom prst="rect">
              <a:avLst/>
            </a:prstGeom>
            <a:noFill/>
          </p:spPr>
          <p:txBody>
            <a:bodyPr wrap="square" rtlCol="0">
              <a:spAutoFit/>
            </a:bodyPr>
            <a:lstStyle/>
            <a:p>
              <a:pPr algn="ctr"/>
              <a:r>
                <a:rPr lang="en-US" sz="1200" b="1" dirty="0">
                  <a:solidFill>
                    <a:schemeClr val="bg1"/>
                  </a:solidFill>
                  <a:latin typeface="Segoe UI Semibold" panose="020B0702040204020203" pitchFamily="34" charset="0"/>
                  <a:cs typeface="Segoe UI Semibold" panose="020B0702040204020203" pitchFamily="34" charset="0"/>
                </a:rPr>
                <a:t>3</a:t>
              </a:r>
              <a:endParaRPr lang="en-US" sz="1100" b="1" dirty="0">
                <a:solidFill>
                  <a:schemeClr val="bg1"/>
                </a:solidFill>
                <a:latin typeface="Segoe UI Semibold" panose="020B0702040204020203" pitchFamily="34" charset="0"/>
                <a:cs typeface="Segoe UI Semibold" panose="020B0702040204020203" pitchFamily="34" charset="0"/>
              </a:endParaRPr>
            </a:p>
          </p:txBody>
        </p:sp>
      </p:grpSp>
      <p:pic>
        <p:nvPicPr>
          <p:cNvPr id="4" name="Picture 3" descr="Free Images : shopping, online, ecommerce, consumer, cart, products ..."/>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30567" y="1715009"/>
            <a:ext cx="2130642" cy="2843560"/>
          </a:xfrm>
          <a:prstGeom prst="rect">
            <a:avLst/>
          </a:prstGeom>
          <a:ln>
            <a:noFill/>
          </a:ln>
          <a:effectLst>
            <a:outerShdw blurRad="190500" algn="tl" rotWithShape="0">
              <a:srgbClr val="000000">
                <a:alpha val="70000"/>
              </a:srgbClr>
            </a:outerShdw>
          </a:effectLst>
        </p:spPr>
      </p:pic>
      <p:pic>
        <p:nvPicPr>
          <p:cNvPr id="5" name="Picture 4" descr="Your Blog - site with internet"/>
          <p:cNvPicPr>
            <a:picLocks noChangeAspect="1"/>
          </p:cNvPicPr>
          <p:nvPr/>
        </p:nvPicPr>
        <p:blipFill rotWithShape="1">
          <a:blip r:embed="rId2" cstate="print">
            <a:extLst>
              <a:ext uri="{28A0092B-C50C-407E-A947-70E740481C1C}">
                <a14:useLocalDpi xmlns:a14="http://schemas.microsoft.com/office/drawing/2010/main" val="0"/>
              </a:ext>
            </a:extLst>
          </a:blip>
          <a:srcRect b="9757"/>
          <a:stretch>
            <a:fillRect/>
          </a:stretch>
        </p:blipFill>
        <p:spPr>
          <a:xfrm>
            <a:off x="7332851" y="2237586"/>
            <a:ext cx="2123345" cy="2989689"/>
          </a:xfrm>
          <a:prstGeom prst="rect">
            <a:avLst/>
          </a:prstGeom>
          <a:ln>
            <a:noFill/>
          </a:ln>
          <a:effectLst>
            <a:outerShdw blurRad="190500" algn="tl" rotWithShape="0">
              <a:srgbClr val="000000">
                <a:alpha val="70000"/>
              </a:srgbClr>
            </a:outerShdw>
          </a:effectLst>
        </p:spPr>
      </p:pic>
      <p:pic>
        <p:nvPicPr>
          <p:cNvPr id="6" name="Picture 5" descr="Your Blog - website to web trend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7838" y="2612200"/>
            <a:ext cx="2210712" cy="2826648"/>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IN" altLang="en-US" sz="4000" dirty="0"/>
              <a:t>ER diagram</a:t>
            </a:r>
            <a:endParaRPr lang="en-IN" sz="4000" dirty="0"/>
          </a:p>
        </p:txBody>
      </p:sp>
      <p:pic>
        <p:nvPicPr>
          <p:cNvPr id="10" name="Picture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04425" y="1088135"/>
            <a:ext cx="9641370" cy="5621584"/>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sz="3600" dirty="0" smtClean="0"/>
              <a:t>Block </a:t>
            </a:r>
            <a:r>
              <a:rPr lang="en-IN" altLang="en-US" sz="3600" dirty="0"/>
              <a:t>diagram</a:t>
            </a:r>
            <a:endParaRPr lang="en-IN" sz="3600" dirty="0"/>
          </a:p>
        </p:txBody>
      </p:sp>
      <p:sp>
        <p:nvSpPr>
          <p:cNvPr id="3" name="Rounded Rectangle 2"/>
          <p:cNvSpPr/>
          <p:nvPr/>
        </p:nvSpPr>
        <p:spPr>
          <a:xfrm>
            <a:off x="2129790" y="2855595"/>
            <a:ext cx="1005840" cy="86614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IN" altLang="en-US"/>
              <a:t>Rest Client</a:t>
            </a:r>
            <a:endParaRPr lang="en-IN" altLang="en-US"/>
          </a:p>
        </p:txBody>
      </p:sp>
      <p:sp>
        <p:nvSpPr>
          <p:cNvPr id="4" name="Rectangles 3"/>
          <p:cNvSpPr/>
          <p:nvPr/>
        </p:nvSpPr>
        <p:spPr>
          <a:xfrm>
            <a:off x="4495165" y="2855595"/>
            <a:ext cx="1433830" cy="8667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en-IN" altLang="en-US"/>
              <a:t>Controller</a:t>
            </a:r>
            <a:endParaRPr lang="en-IN" altLang="en-US"/>
          </a:p>
        </p:txBody>
      </p:sp>
      <p:sp>
        <p:nvSpPr>
          <p:cNvPr id="5" name="Rectangles 4"/>
          <p:cNvSpPr/>
          <p:nvPr/>
        </p:nvSpPr>
        <p:spPr>
          <a:xfrm>
            <a:off x="9579610" y="2855595"/>
            <a:ext cx="1541145" cy="8661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en-IN" altLang="en-US"/>
              <a:t>Repository</a:t>
            </a:r>
            <a:endParaRPr lang="en-IN" altLang="en-US"/>
          </a:p>
        </p:txBody>
      </p:sp>
      <p:sp>
        <p:nvSpPr>
          <p:cNvPr id="6" name="Rectangles 5"/>
          <p:cNvSpPr/>
          <p:nvPr/>
        </p:nvSpPr>
        <p:spPr>
          <a:xfrm>
            <a:off x="7341235" y="2855595"/>
            <a:ext cx="1541145" cy="8661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en-IN" altLang="en-US"/>
              <a:t>Service</a:t>
            </a:r>
            <a:endParaRPr lang="en-IN" altLang="en-US"/>
          </a:p>
        </p:txBody>
      </p:sp>
      <p:sp>
        <p:nvSpPr>
          <p:cNvPr id="7" name="Rectangles 6"/>
          <p:cNvSpPr/>
          <p:nvPr/>
        </p:nvSpPr>
        <p:spPr>
          <a:xfrm>
            <a:off x="4495165" y="4791710"/>
            <a:ext cx="1541145" cy="8661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en-IN" altLang="en-US"/>
              <a:t>Exception handler</a:t>
            </a:r>
            <a:endParaRPr lang="en-IN" altLang="en-US"/>
          </a:p>
        </p:txBody>
      </p:sp>
      <p:sp>
        <p:nvSpPr>
          <p:cNvPr id="8" name="Rectangles 7"/>
          <p:cNvSpPr/>
          <p:nvPr/>
        </p:nvSpPr>
        <p:spPr>
          <a:xfrm>
            <a:off x="10039985" y="4791710"/>
            <a:ext cx="1080135" cy="7061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en-IN" altLang="en-US"/>
              <a:t>Entity</a:t>
            </a:r>
            <a:endParaRPr lang="en-IN" altLang="en-US"/>
          </a:p>
        </p:txBody>
      </p:sp>
      <p:cxnSp>
        <p:nvCxnSpPr>
          <p:cNvPr id="10" name="Elbow Connector 9"/>
          <p:cNvCxnSpPr/>
          <p:nvPr/>
        </p:nvCxnSpPr>
        <p:spPr>
          <a:xfrm>
            <a:off x="3146425" y="3455035"/>
            <a:ext cx="1359535" cy="149860"/>
          </a:xfrm>
          <a:prstGeom prst="bentConnector3">
            <a:avLst>
              <a:gd name="adj1" fmla="val 5002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5940425" y="3508375"/>
            <a:ext cx="1412875" cy="10795"/>
          </a:xfrm>
          <a:prstGeom prst="straightConnector1">
            <a:avLst/>
          </a:prstGeom>
          <a:ln>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905240" y="3487420"/>
            <a:ext cx="749300" cy="1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0125710" y="3765550"/>
            <a:ext cx="0" cy="1027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10778490" y="3765550"/>
            <a:ext cx="10795" cy="1027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8894445" y="3027045"/>
            <a:ext cx="674370"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5918835" y="3112770"/>
            <a:ext cx="1402080" cy="20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3178810" y="2994660"/>
            <a:ext cx="1316355" cy="107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0800000" flipV="1">
            <a:off x="6036310" y="3721735"/>
            <a:ext cx="1948815" cy="1562735"/>
          </a:xfrm>
          <a:prstGeom prst="bentConnector3">
            <a:avLst>
              <a:gd name="adj1" fmla="val 49984"/>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5008880" y="3765550"/>
            <a:ext cx="10795" cy="10058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 Box 22"/>
          <p:cNvSpPr txBox="1"/>
          <p:nvPr/>
        </p:nvSpPr>
        <p:spPr>
          <a:xfrm>
            <a:off x="3302000" y="2626360"/>
            <a:ext cx="1069975" cy="245110"/>
          </a:xfrm>
          <a:prstGeom prst="rect">
            <a:avLst/>
          </a:prstGeom>
          <a:noFill/>
        </p:spPr>
        <p:txBody>
          <a:bodyPr wrap="square" rtlCol="0">
            <a:spAutoFit/>
          </a:bodyPr>
          <a:p>
            <a:r>
              <a:rPr lang="en-IN" altLang="en-US" sz="1000" b="1"/>
              <a:t>Answer</a:t>
            </a:r>
            <a:endParaRPr lang="en-IN" altLang="en-US" sz="1000" b="1"/>
          </a:p>
        </p:txBody>
      </p:sp>
      <p:sp>
        <p:nvSpPr>
          <p:cNvPr id="25" name="Text Box 24"/>
          <p:cNvSpPr txBox="1"/>
          <p:nvPr/>
        </p:nvSpPr>
        <p:spPr>
          <a:xfrm>
            <a:off x="3178810" y="3166745"/>
            <a:ext cx="1144905" cy="245110"/>
          </a:xfrm>
          <a:prstGeom prst="rect">
            <a:avLst/>
          </a:prstGeom>
          <a:noFill/>
        </p:spPr>
        <p:txBody>
          <a:bodyPr wrap="square" rtlCol="0">
            <a:spAutoFit/>
          </a:bodyPr>
          <a:p>
            <a:r>
              <a:rPr lang="en-IN" altLang="en-US" sz="1000" b="1"/>
              <a:t>Http calls</a:t>
            </a:r>
            <a:endParaRPr lang="en-IN" altLang="en-US" sz="1000" b="1"/>
          </a:p>
        </p:txBody>
      </p:sp>
      <p:sp>
        <p:nvSpPr>
          <p:cNvPr id="26" name="Text Box 25"/>
          <p:cNvSpPr txBox="1"/>
          <p:nvPr/>
        </p:nvSpPr>
        <p:spPr>
          <a:xfrm>
            <a:off x="6218555" y="2941320"/>
            <a:ext cx="727710" cy="245110"/>
          </a:xfrm>
          <a:prstGeom prst="rect">
            <a:avLst/>
          </a:prstGeom>
          <a:noFill/>
        </p:spPr>
        <p:txBody>
          <a:bodyPr wrap="square" rtlCol="0">
            <a:spAutoFit/>
          </a:bodyPr>
          <a:p>
            <a:r>
              <a:rPr lang="en-IN" altLang="en-US" sz="1000" b="1"/>
              <a:t>ok!</a:t>
            </a:r>
            <a:endParaRPr lang="en-IN" altLang="en-US" sz="1000" b="1"/>
          </a:p>
        </p:txBody>
      </p:sp>
      <p:sp>
        <p:nvSpPr>
          <p:cNvPr id="27" name="Text Box 26"/>
          <p:cNvSpPr txBox="1"/>
          <p:nvPr/>
        </p:nvSpPr>
        <p:spPr>
          <a:xfrm>
            <a:off x="6143625" y="4792980"/>
            <a:ext cx="802640" cy="553085"/>
          </a:xfrm>
          <a:prstGeom prst="rect">
            <a:avLst/>
          </a:prstGeom>
          <a:noFill/>
        </p:spPr>
        <p:txBody>
          <a:bodyPr wrap="square" rtlCol="0">
            <a:spAutoFit/>
          </a:bodyPr>
          <a:p>
            <a:r>
              <a:rPr lang="en-IN" altLang="en-US" sz="1000" b="1"/>
              <a:t>Throws</a:t>
            </a:r>
            <a:endParaRPr lang="en-IN" altLang="en-US" sz="1000" b="1"/>
          </a:p>
          <a:p>
            <a:r>
              <a:rPr lang="en-IN" altLang="en-US" sz="1000" b="1"/>
              <a:t>custom</a:t>
            </a:r>
            <a:endParaRPr lang="en-IN" altLang="en-US" sz="1000" b="1"/>
          </a:p>
          <a:p>
            <a:r>
              <a:rPr lang="en-IN" altLang="en-US" sz="1000" b="1"/>
              <a:t>exception</a:t>
            </a:r>
            <a:endParaRPr lang="en-IN" altLang="en-US" sz="1000" b="1"/>
          </a:p>
        </p:txBody>
      </p:sp>
      <p:sp>
        <p:nvSpPr>
          <p:cNvPr id="29" name="Text Box 28"/>
          <p:cNvSpPr txBox="1"/>
          <p:nvPr/>
        </p:nvSpPr>
        <p:spPr>
          <a:xfrm>
            <a:off x="5126990" y="4225925"/>
            <a:ext cx="760095" cy="398780"/>
          </a:xfrm>
          <a:prstGeom prst="rect">
            <a:avLst/>
          </a:prstGeom>
          <a:noFill/>
        </p:spPr>
        <p:txBody>
          <a:bodyPr wrap="square" rtlCol="0">
            <a:spAutoFit/>
          </a:bodyPr>
          <a:p>
            <a:r>
              <a:rPr lang="en-IN" altLang="en-US" sz="1000" b="1">
                <a:sym typeface="+mn-ea"/>
              </a:rPr>
              <a:t>Answer</a:t>
            </a:r>
            <a:endParaRPr lang="en-IN" altLang="en-US" sz="1000" b="1"/>
          </a:p>
          <a:p>
            <a:endParaRPr lang="en-US" sz="1000"/>
          </a:p>
        </p:txBody>
      </p:sp>
      <p:sp>
        <p:nvSpPr>
          <p:cNvPr id="31" name="Text Box 30"/>
          <p:cNvSpPr txBox="1"/>
          <p:nvPr/>
        </p:nvSpPr>
        <p:spPr>
          <a:xfrm>
            <a:off x="4848860" y="6334125"/>
            <a:ext cx="2750820" cy="368300"/>
          </a:xfrm>
          <a:prstGeom prst="rect">
            <a:avLst/>
          </a:prstGeom>
          <a:noFill/>
        </p:spPr>
        <p:txBody>
          <a:bodyPr wrap="square" rtlCol="0">
            <a:spAutoFit/>
          </a:bodyPr>
          <a:p>
            <a:r>
              <a:rPr lang="en-IN" altLang="en-US"/>
              <a:t>SPRING APPLICATION</a:t>
            </a:r>
            <a:endParaRPr lang="en-I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a:xfrm>
            <a:off x="521208" y="448056"/>
            <a:ext cx="11309348" cy="640080"/>
          </a:xfrm>
        </p:spPr>
        <p:txBody>
          <a:bodyPr>
            <a:normAutofit/>
          </a:bodyPr>
          <a:lstStyle/>
          <a:p>
            <a:r>
              <a:rPr lang="en-IN" dirty="0" smtClean="0"/>
              <a:t>         Modules </a:t>
            </a:r>
            <a:r>
              <a:rPr lang="en-IN" dirty="0"/>
              <a:t>covered:</a:t>
            </a:r>
            <a:endParaRPr lang="en-US" dirty="0"/>
          </a:p>
        </p:txBody>
      </p:sp>
      <p:sp>
        <p:nvSpPr>
          <p:cNvPr id="49" name="Text Placeholder 45"/>
          <p:cNvSpPr txBox="1"/>
          <p:nvPr/>
        </p:nvSpPr>
        <p:spPr>
          <a:xfrm>
            <a:off x="1780247" y="1264156"/>
            <a:ext cx="5401603" cy="1479043"/>
          </a:xfrm>
          <a:prstGeom prst="rect">
            <a:avLst/>
          </a:prstGeom>
        </p:spPr>
        <p:txBody>
          <a:bodyPr>
            <a:no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8000"/>
              </a:lnSpc>
              <a:spcBef>
                <a:spcPts val="0"/>
              </a:spcBef>
              <a:buNone/>
            </a:pPr>
            <a:endParaRPr lang="en-US" sz="1600" dirty="0">
              <a:solidFill>
                <a:schemeClr val="tx1">
                  <a:lumMod val="75000"/>
                  <a:lumOff val="25000"/>
                </a:schemeClr>
              </a:solidFill>
            </a:endParaRPr>
          </a:p>
        </p:txBody>
      </p:sp>
      <p:sp>
        <p:nvSpPr>
          <p:cNvPr id="62" name="Text Placeholder 8"/>
          <p:cNvSpPr txBox="1"/>
          <p:nvPr/>
        </p:nvSpPr>
        <p:spPr>
          <a:xfrm>
            <a:off x="2414638" y="4638165"/>
            <a:ext cx="4782576" cy="14529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8000"/>
              </a:lnSpc>
              <a:spcBef>
                <a:spcPts val="0"/>
              </a:spcBef>
              <a:buNone/>
            </a:pPr>
            <a:endParaRPr lang="en-US" sz="1500" dirty="0">
              <a:solidFill>
                <a:schemeClr val="tx1">
                  <a:lumMod val="75000"/>
                  <a:lumOff val="25000"/>
                </a:schemeClr>
              </a:solidFill>
            </a:endParaRPr>
          </a:p>
        </p:txBody>
      </p:sp>
      <p:pic>
        <p:nvPicPr>
          <p:cNvPr id="78" name="Picture 77" descr="SmartArt logo"/>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83683" y="5804049"/>
            <a:ext cx="662252" cy="641181"/>
          </a:xfrm>
          <a:prstGeom prst="rect">
            <a:avLst/>
          </a:prstGeom>
        </p:spPr>
      </p:pic>
      <p:sp>
        <p:nvSpPr>
          <p:cNvPr id="2" name="Rectangle 1"/>
          <p:cNvSpPr/>
          <p:nvPr/>
        </p:nvSpPr>
        <p:spPr>
          <a:xfrm>
            <a:off x="1757926" y="1428676"/>
            <a:ext cx="6096000" cy="3754874"/>
          </a:xfrm>
          <a:prstGeom prst="rect">
            <a:avLst/>
          </a:prstGeom>
        </p:spPr>
        <p:txBody>
          <a:bodyPr>
            <a:spAutoFit/>
          </a:bodyPr>
          <a:lstStyle/>
          <a:p>
            <a:pPr marL="285750" indent="-285750">
              <a:buFont typeface="Arial" panose="020B0604020202020204" pitchFamily="34" charset="0"/>
              <a:buChar char="•"/>
            </a:pPr>
            <a:r>
              <a:rPr lang="en-IN" sz="1700" dirty="0">
                <a:solidFill>
                  <a:schemeClr val="accent2">
                    <a:lumMod val="50000"/>
                  </a:schemeClr>
                </a:solidFill>
              </a:rPr>
              <a:t>Sign up and Activation</a:t>
            </a:r>
            <a:r>
              <a:rPr lang="en-IN" sz="1700" dirty="0"/>
              <a:t>: Sign up/registration for non-existing customer.</a:t>
            </a:r>
            <a:endParaRPr lang="en-IN" sz="1700" dirty="0"/>
          </a:p>
          <a:p>
            <a:pPr marL="285750" indent="-285750">
              <a:buFont typeface="Arial" panose="020B0604020202020204" pitchFamily="34" charset="0"/>
              <a:buChar char="•"/>
            </a:pPr>
            <a:r>
              <a:rPr lang="en-IN" sz="1700" dirty="0"/>
              <a:t> </a:t>
            </a:r>
            <a:r>
              <a:rPr lang="en-IN" sz="1700" dirty="0">
                <a:solidFill>
                  <a:schemeClr val="accent2">
                    <a:lumMod val="50000"/>
                  </a:schemeClr>
                </a:solidFill>
              </a:rPr>
              <a:t>Form Validation </a:t>
            </a:r>
            <a:r>
              <a:rPr lang="en-IN" sz="1700" dirty="0"/>
              <a:t>is done using  template driven form in angular</a:t>
            </a:r>
            <a:endParaRPr lang="en-IN" sz="1700" dirty="0"/>
          </a:p>
          <a:p>
            <a:pPr marL="285750" indent="-285750">
              <a:buFont typeface="Arial" panose="020B0604020202020204" pitchFamily="34" charset="0"/>
              <a:buChar char="•"/>
            </a:pPr>
            <a:r>
              <a:rPr lang="en-IN" sz="1700" dirty="0">
                <a:solidFill>
                  <a:schemeClr val="accent2">
                    <a:lumMod val="50000"/>
                  </a:schemeClr>
                </a:solidFill>
              </a:rPr>
              <a:t>Customer Validation </a:t>
            </a:r>
            <a:r>
              <a:rPr lang="en-IN" sz="1700" dirty="0"/>
              <a:t>during sign in is done through Email.</a:t>
            </a:r>
            <a:endParaRPr lang="en-IN" sz="1700" dirty="0"/>
          </a:p>
          <a:p>
            <a:pPr marL="285750" indent="-285750">
              <a:buFont typeface="Arial" panose="020B0604020202020204" pitchFamily="34" charset="0"/>
              <a:buChar char="•"/>
            </a:pPr>
            <a:r>
              <a:rPr lang="en-IN" sz="1700" dirty="0" err="1">
                <a:solidFill>
                  <a:schemeClr val="accent2">
                    <a:lumMod val="50000"/>
                  </a:schemeClr>
                </a:solidFill>
              </a:rPr>
              <a:t>LogIN</a:t>
            </a:r>
            <a:r>
              <a:rPr lang="en-IN" sz="1700" dirty="0">
                <a:solidFill>
                  <a:schemeClr val="accent2">
                    <a:lumMod val="50000"/>
                  </a:schemeClr>
                </a:solidFill>
              </a:rPr>
              <a:t>/</a:t>
            </a:r>
            <a:r>
              <a:rPr lang="en-IN" sz="1700" dirty="0" err="1">
                <a:solidFill>
                  <a:schemeClr val="accent2">
                    <a:lumMod val="50000"/>
                  </a:schemeClr>
                </a:solidFill>
              </a:rPr>
              <a:t>LogOut</a:t>
            </a:r>
            <a:r>
              <a:rPr lang="en-IN" sz="1700" dirty="0">
                <a:solidFill>
                  <a:schemeClr val="accent2">
                    <a:lumMod val="50000"/>
                  </a:schemeClr>
                </a:solidFill>
              </a:rPr>
              <a:t>/Session</a:t>
            </a:r>
            <a:r>
              <a:rPr lang="en-IN" sz="1700" dirty="0"/>
              <a:t>: Customer will be able to log in, session will be maintained and log out.</a:t>
            </a:r>
            <a:endParaRPr lang="en-IN" sz="1700" dirty="0"/>
          </a:p>
          <a:p>
            <a:pPr marL="285750" indent="-285750">
              <a:buFont typeface="Arial" panose="020B0604020202020204" pitchFamily="34" charset="0"/>
              <a:buChar char="•"/>
            </a:pPr>
            <a:r>
              <a:rPr lang="en-IN" sz="1700" dirty="0" err="1">
                <a:solidFill>
                  <a:schemeClr val="accent2">
                    <a:lumMod val="50000"/>
                  </a:schemeClr>
                </a:solidFill>
              </a:rPr>
              <a:t>PasswordEncryption</a:t>
            </a:r>
            <a:r>
              <a:rPr lang="en-IN" sz="1700" dirty="0"/>
              <a:t> : for security purpose, then </a:t>
            </a:r>
            <a:r>
              <a:rPr lang="en-IN" sz="1700" dirty="0" smtClean="0"/>
              <a:t>encrypted </a:t>
            </a:r>
            <a:r>
              <a:rPr lang="en-IN" sz="1700" dirty="0"/>
              <a:t>password is stored into the database</a:t>
            </a:r>
            <a:endParaRPr lang="en-IN" sz="1700" dirty="0"/>
          </a:p>
          <a:p>
            <a:pPr marL="285750" indent="-285750">
              <a:buFont typeface="Arial" panose="020B0604020202020204" pitchFamily="34" charset="0"/>
              <a:buChar char="•"/>
            </a:pPr>
            <a:r>
              <a:rPr lang="en-IN" sz="1700" dirty="0">
                <a:solidFill>
                  <a:schemeClr val="accent2">
                    <a:lumMod val="50000"/>
                  </a:schemeClr>
                </a:solidFill>
              </a:rPr>
              <a:t>Change Password</a:t>
            </a:r>
            <a:r>
              <a:rPr lang="en-IN" sz="1700" dirty="0"/>
              <a:t>: Customer can change password</a:t>
            </a:r>
            <a:endParaRPr lang="en-IN" sz="1700" dirty="0"/>
          </a:p>
          <a:p>
            <a:pPr marL="285750" indent="-285750">
              <a:buFont typeface="Arial" panose="020B0604020202020204" pitchFamily="34" charset="0"/>
              <a:buChar char="•"/>
            </a:pPr>
            <a:r>
              <a:rPr lang="en-IN" sz="1700" dirty="0">
                <a:solidFill>
                  <a:schemeClr val="accent2">
                    <a:lumMod val="50000"/>
                  </a:schemeClr>
                </a:solidFill>
              </a:rPr>
              <a:t>Forget Password</a:t>
            </a:r>
            <a:r>
              <a:rPr lang="en-IN" sz="1700" dirty="0"/>
              <a:t>: an email containing the decrypted customer’s password is sent</a:t>
            </a:r>
            <a:endParaRPr lang="en-IN" sz="1700" dirty="0"/>
          </a:p>
          <a:p>
            <a:pPr marL="285750" indent="-285750">
              <a:buFont typeface="Arial" panose="020B0604020202020204" pitchFamily="34" charset="0"/>
              <a:buChar char="•"/>
            </a:pPr>
            <a:r>
              <a:rPr lang="en-IN" sz="1700" dirty="0">
                <a:solidFill>
                  <a:schemeClr val="accent2">
                    <a:lumMod val="50000"/>
                  </a:schemeClr>
                </a:solidFill>
              </a:rPr>
              <a:t>Homepage</a:t>
            </a:r>
            <a:r>
              <a:rPr lang="en-IN" sz="1700" dirty="0"/>
              <a:t> is designed with rotes to its internal component</a:t>
            </a:r>
            <a:endParaRPr lang="en-IN" sz="1700" dirty="0"/>
          </a:p>
        </p:txBody>
      </p:sp>
      <p:pic>
        <p:nvPicPr>
          <p:cNvPr id="4" name="Picture 3" descr="Community Manager Appreciation Day - January 23, 20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3251" y="1264156"/>
            <a:ext cx="1399619" cy="811779"/>
          </a:xfrm>
          <a:prstGeom prst="rect">
            <a:avLst/>
          </a:prstGeom>
        </p:spPr>
      </p:pic>
      <p:pic>
        <p:nvPicPr>
          <p:cNvPr id="6" name="Picture 5" descr="Creating A Custom HTML5 Form Validation – GirlieMac! Blo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0145" y="2138743"/>
            <a:ext cx="1777994" cy="871566"/>
          </a:xfrm>
          <a:prstGeom prst="rect">
            <a:avLst/>
          </a:prstGeom>
        </p:spPr>
      </p:pic>
      <p:pic>
        <p:nvPicPr>
          <p:cNvPr id="7" name="Picture 6" descr="Vector Leather Upholstery - Vector download"/>
          <p:cNvPicPr>
            <a:picLocks noChangeAspect="1"/>
          </p:cNvPicPr>
          <p:nvPr/>
        </p:nvPicPr>
        <p:blipFill rotWithShape="1">
          <a:blip r:embed="rId4">
            <a:extLst>
              <a:ext uri="{28A0092B-C50C-407E-A947-70E740481C1C}">
                <a14:useLocalDpi xmlns:a14="http://schemas.microsoft.com/office/drawing/2010/main" val="0"/>
              </a:ext>
            </a:extLst>
          </a:blip>
          <a:srcRect t="31659" b="31091"/>
          <a:stretch>
            <a:fillRect/>
          </a:stretch>
        </p:blipFill>
        <p:spPr>
          <a:xfrm>
            <a:off x="8813777" y="4372273"/>
            <a:ext cx="1372725" cy="563388"/>
          </a:xfrm>
          <a:prstGeom prst="rect">
            <a:avLst/>
          </a:prstGeom>
        </p:spPr>
      </p:pic>
      <p:pic>
        <p:nvPicPr>
          <p:cNvPr id="9" name="Picture 8" descr="encryption - Create encrypted (password protected) zip file - Ask Ubuntu"/>
          <p:cNvPicPr>
            <a:picLocks noChangeAspect="1"/>
          </p:cNvPicPr>
          <p:nvPr/>
        </p:nvPicPr>
        <p:blipFill rotWithShape="1">
          <a:blip r:embed="rId5">
            <a:extLst>
              <a:ext uri="{28A0092B-C50C-407E-A947-70E740481C1C}">
                <a14:useLocalDpi xmlns:a14="http://schemas.microsoft.com/office/drawing/2010/main" val="0"/>
              </a:ext>
            </a:extLst>
          </a:blip>
          <a:srcRect l="16651" t="46489" r="1625" b="37125"/>
          <a:stretch>
            <a:fillRect/>
          </a:stretch>
        </p:blipFill>
        <p:spPr>
          <a:xfrm>
            <a:off x="8813777" y="3388550"/>
            <a:ext cx="2482147" cy="60548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21208" y="448056"/>
            <a:ext cx="11309348" cy="640080"/>
          </a:xfrm>
        </p:spPr>
        <p:txBody>
          <a:bodyPr>
            <a:normAutofit/>
          </a:bodyPr>
          <a:lstStyle/>
          <a:p>
            <a:r>
              <a:rPr lang="en-IN" dirty="0" smtClean="0"/>
              <a:t>           </a:t>
            </a:r>
            <a:r>
              <a:rPr lang="en-IN" sz="3200" dirty="0" smtClean="0"/>
              <a:t>Security</a:t>
            </a:r>
            <a:endParaRPr lang="en-US" sz="3200" dirty="0"/>
          </a:p>
        </p:txBody>
      </p:sp>
      <p:sp>
        <p:nvSpPr>
          <p:cNvPr id="13" name="Text Placeholder 1"/>
          <p:cNvSpPr txBox="1"/>
          <p:nvPr/>
        </p:nvSpPr>
        <p:spPr>
          <a:xfrm>
            <a:off x="1675050" y="1435606"/>
            <a:ext cx="7048820" cy="2939849"/>
          </a:xfrm>
          <a:prstGeom prst="rect">
            <a:avLst/>
          </a:prstGeom>
        </p:spPr>
        <p:txBody>
          <a:bodyPr vert="horz" lIns="91440" tIns="45720" rIns="91440" bIns="45720" rtlCol="0" anchor="t" anchorCtr="0">
            <a:normAutofit/>
          </a:bodyP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800" dirty="0"/>
              <a:t>The basic security covered in this module is</a:t>
            </a:r>
            <a:r>
              <a:rPr lang="en-IN" sz="1800" dirty="0" smtClean="0"/>
              <a:t>:</a:t>
            </a:r>
            <a:endParaRPr lang="en-IN" sz="1800" dirty="0" smtClean="0"/>
          </a:p>
          <a:p>
            <a:pPr algn="l">
              <a:buFont typeface="Wingdings" panose="05000000000000000000" pitchFamily="2" charset="2"/>
              <a:buChar char="q"/>
            </a:pPr>
            <a:r>
              <a:rPr lang="en-IN" sz="1800" dirty="0"/>
              <a:t>The inner components </a:t>
            </a:r>
            <a:r>
              <a:rPr lang="en-IN" sz="1800" dirty="0" smtClean="0"/>
              <a:t>i.e. </a:t>
            </a:r>
            <a:r>
              <a:rPr lang="en-IN" sz="1800" dirty="0"/>
              <a:t>Homepage , product page cannot be accessed without </a:t>
            </a:r>
            <a:r>
              <a:rPr lang="en-IN" sz="1800" dirty="0" smtClean="0"/>
              <a:t>logging </a:t>
            </a:r>
            <a:r>
              <a:rPr lang="en-IN" sz="1800" dirty="0"/>
              <a:t>in which is done using </a:t>
            </a:r>
            <a:r>
              <a:rPr lang="en-IN" sz="1800" dirty="0" err="1"/>
              <a:t>Auth</a:t>
            </a:r>
            <a:r>
              <a:rPr lang="en-IN" sz="1800" dirty="0"/>
              <a:t> Guard </a:t>
            </a:r>
            <a:endParaRPr lang="en-IN" sz="1800" dirty="0"/>
          </a:p>
          <a:p>
            <a:pPr algn="l">
              <a:buFont typeface="Wingdings" panose="05000000000000000000" pitchFamily="2" charset="2"/>
              <a:buChar char="q"/>
            </a:pPr>
            <a:r>
              <a:rPr lang="en-IN" sz="1800" dirty="0"/>
              <a:t>The password is stored in encrypted format inside the database</a:t>
            </a:r>
            <a:endParaRPr lang="en-IN" sz="1800" dirty="0"/>
          </a:p>
          <a:p>
            <a:pPr algn="l">
              <a:buFont typeface="Wingdings" panose="05000000000000000000" pitchFamily="2" charset="2"/>
              <a:buChar char="q"/>
            </a:pPr>
            <a:r>
              <a:rPr lang="en-IN" sz="1800" dirty="0"/>
              <a:t>The customer should be a valid one, which is confirmed through </a:t>
            </a:r>
            <a:r>
              <a:rPr lang="en-IN" sz="1800" dirty="0" smtClean="0"/>
              <a:t>email.</a:t>
            </a:r>
            <a:endParaRPr lang="en-IN" sz="1800" dirty="0"/>
          </a:p>
          <a:p>
            <a:pPr algn="l">
              <a:buFont typeface="Wingdings" panose="05000000000000000000" pitchFamily="2" charset="2"/>
              <a:buChar char="q"/>
            </a:pPr>
            <a:r>
              <a:rPr lang="en-IN" sz="1800" dirty="0"/>
              <a:t>Strong password Formation is ensured </a:t>
            </a:r>
            <a:endParaRPr lang="en-IN" sz="1800" dirty="0"/>
          </a:p>
          <a:p>
            <a:pPr algn="l"/>
            <a:endParaRPr lang="en-IN" dirty="0"/>
          </a:p>
        </p:txBody>
      </p:sp>
      <p:pic>
        <p:nvPicPr>
          <p:cNvPr id="16" name="Picture 15" descr="Table logo"/>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6315" y="5841987"/>
            <a:ext cx="736989" cy="565304"/>
          </a:xfrm>
          <a:prstGeom prst="rect">
            <a:avLst/>
          </a:prstGeom>
        </p:spPr>
      </p:pic>
      <p:pic>
        <p:nvPicPr>
          <p:cNvPr id="3" name="Picture 2" descr="How To Set A Strong Password For Online Accounts | Tech Sam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5881" y="2938982"/>
            <a:ext cx="1435881" cy="8847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android - EditText Change style - Stack Overflow"/>
          <p:cNvPicPr>
            <a:picLocks noChangeAspect="1"/>
          </p:cNvPicPr>
          <p:nvPr/>
        </p:nvPicPr>
        <p:blipFill rotWithShape="1">
          <a:blip r:embed="rId3">
            <a:extLst>
              <a:ext uri="{28A0092B-C50C-407E-A947-70E740481C1C}">
                <a14:useLocalDpi xmlns:a14="http://schemas.microsoft.com/office/drawing/2010/main" val="0"/>
              </a:ext>
            </a:extLst>
          </a:blip>
          <a:srcRect l="233" t="16667"/>
          <a:stretch>
            <a:fillRect/>
          </a:stretch>
        </p:blipFill>
        <p:spPr>
          <a:xfrm>
            <a:off x="8224460" y="1347281"/>
            <a:ext cx="3606096" cy="1837902"/>
          </a:xfrm>
          <a:prstGeom prst="ellipse">
            <a:avLst/>
          </a:prstGeom>
          <a:ln>
            <a:noFill/>
          </a:ln>
          <a:effectLst>
            <a:softEdge rad="112500"/>
          </a:effectLst>
        </p:spPr>
      </p:pic>
      <p:pic>
        <p:nvPicPr>
          <p:cNvPr id="6" name="Picture 5" descr="Security - Handwriting 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6257" y="4122168"/>
            <a:ext cx="7831009" cy="270813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60000"/>
            <a:lum/>
          </a:blip>
          <a:srcRect/>
          <a:stretch>
            <a:fillRect l="15000" t="13000" r="3000" b="-5000"/>
          </a:stretch>
        </a:blipFill>
        <a:effectLst/>
      </p:bgPr>
    </p:bg>
    <p:spTree>
      <p:nvGrpSpPr>
        <p:cNvPr id="1" name=""/>
        <p:cNvGrpSpPr/>
        <p:nvPr/>
      </p:nvGrpSpPr>
      <p:grpSpPr>
        <a:xfrm>
          <a:off x="0" y="0"/>
          <a:ext cx="0" cy="0"/>
          <a:chOff x="0" y="0"/>
          <a:chExt cx="0" cy="0"/>
        </a:xfrm>
      </p:grpSpPr>
      <p:sp>
        <p:nvSpPr>
          <p:cNvPr id="24" name="Title 23"/>
          <p:cNvSpPr>
            <a:spLocks noGrp="1"/>
          </p:cNvSpPr>
          <p:nvPr>
            <p:ph type="title"/>
          </p:nvPr>
        </p:nvSpPr>
        <p:spPr>
          <a:xfrm>
            <a:off x="521208" y="448056"/>
            <a:ext cx="11309348" cy="640080"/>
          </a:xfrm>
        </p:spPr>
        <p:txBody>
          <a:bodyPr>
            <a:normAutofit/>
          </a:bodyPr>
          <a:lstStyle/>
          <a:p>
            <a:r>
              <a:rPr lang="en-IN" sz="3200" dirty="0" smtClean="0"/>
              <a:t>Annotation used in Spring boot</a:t>
            </a:r>
            <a:endParaRPr lang="en-US" sz="3200" dirty="0"/>
          </a:p>
        </p:txBody>
      </p:sp>
      <p:grpSp>
        <p:nvGrpSpPr>
          <p:cNvPr id="32" name="Group 31" descr="Step number 1"/>
          <p:cNvGrpSpPr/>
          <p:nvPr/>
        </p:nvGrpSpPr>
        <p:grpSpPr bwMode="gray">
          <a:xfrm>
            <a:off x="1768951" y="1470955"/>
            <a:ext cx="380382" cy="296049"/>
            <a:chOff x="6741828" y="1435344"/>
            <a:chExt cx="380382" cy="296049"/>
          </a:xfrm>
        </p:grpSpPr>
        <p:sp>
          <p:nvSpPr>
            <p:cNvPr id="33" name="Rectangle 32" descr="Step number 1"/>
            <p:cNvSpPr/>
            <p:nvPr/>
          </p:nvSpPr>
          <p:spPr bwMode="gray">
            <a:xfrm>
              <a:off x="6793669" y="1452347"/>
              <a:ext cx="279292" cy="27904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descr="Small square with numeral 1 inside "/>
            <p:cNvSpPr txBox="1"/>
            <p:nvPr/>
          </p:nvSpPr>
          <p:spPr bwMode="gray">
            <a:xfrm>
              <a:off x="6741828" y="1435344"/>
              <a:ext cx="380382" cy="276999"/>
            </a:xfrm>
            <a:prstGeom prst="rect">
              <a:avLst/>
            </a:prstGeom>
            <a:noFill/>
          </p:spPr>
          <p:txBody>
            <a:bodyPr wrap="square" rtlCol="0">
              <a:spAutoFit/>
            </a:bodyPr>
            <a:lstStyle/>
            <a:p>
              <a:pPr algn="ctr"/>
              <a:r>
                <a:rPr lang="en-US" sz="1200" b="1" dirty="0">
                  <a:solidFill>
                    <a:schemeClr val="bg1"/>
                  </a:solidFill>
                  <a:latin typeface="Segoe UI Semibold" panose="020B0702040204020203" pitchFamily="34" charset="0"/>
                  <a:cs typeface="Segoe UI Semibold" panose="020B0702040204020203" pitchFamily="34" charset="0"/>
                </a:rPr>
                <a:t>1</a:t>
              </a:r>
              <a:endParaRPr lang="en-US" sz="1100" b="1" dirty="0">
                <a:solidFill>
                  <a:schemeClr val="bg1"/>
                </a:solidFill>
                <a:latin typeface="Segoe UI Semibold" panose="020B0702040204020203" pitchFamily="34" charset="0"/>
                <a:cs typeface="Segoe UI Semibold" panose="020B0702040204020203" pitchFamily="34" charset="0"/>
              </a:endParaRPr>
            </a:p>
          </p:txBody>
        </p:sp>
      </p:grpSp>
      <p:sp>
        <p:nvSpPr>
          <p:cNvPr id="35" name="Text Placeholder 3"/>
          <p:cNvSpPr txBox="1"/>
          <p:nvPr/>
        </p:nvSpPr>
        <p:spPr>
          <a:xfrm>
            <a:off x="2185416" y="1435608"/>
            <a:ext cx="2878953" cy="3488084"/>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t" anchorCtr="0">
            <a:noAutofit/>
          </a:bodyP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dirty="0"/>
              <a:t>@</a:t>
            </a:r>
            <a:r>
              <a:rPr lang="en-IN" sz="1600" dirty="0" err="1" smtClean="0"/>
              <a:t>SpringBootApplication</a:t>
            </a:r>
            <a:endParaRPr lang="en-IN" sz="1600" dirty="0" smtClean="0"/>
          </a:p>
          <a:p>
            <a:endParaRPr lang="en-IN" sz="1600" dirty="0"/>
          </a:p>
          <a:p>
            <a:r>
              <a:rPr lang="en-IN" sz="1600" dirty="0"/>
              <a:t>@</a:t>
            </a:r>
            <a:r>
              <a:rPr lang="en-IN" sz="1600" dirty="0" err="1" smtClean="0"/>
              <a:t>EntityScan</a:t>
            </a:r>
            <a:endParaRPr lang="en-IN" sz="1600" dirty="0" smtClean="0"/>
          </a:p>
          <a:p>
            <a:endParaRPr lang="en-IN" sz="1600" dirty="0"/>
          </a:p>
          <a:p>
            <a:r>
              <a:rPr lang="en-IN" sz="1600" dirty="0"/>
              <a:t>@</a:t>
            </a:r>
            <a:r>
              <a:rPr lang="en-IN" sz="1600" dirty="0" err="1" smtClean="0"/>
              <a:t>EnableJpaRepositories</a:t>
            </a:r>
            <a:endParaRPr lang="en-IN" sz="1600" dirty="0" smtClean="0"/>
          </a:p>
          <a:p>
            <a:endParaRPr lang="en-IN" sz="1600" dirty="0"/>
          </a:p>
          <a:p>
            <a:r>
              <a:rPr lang="en-IN" sz="1600" dirty="0"/>
              <a:t>@</a:t>
            </a:r>
            <a:r>
              <a:rPr lang="en-IN" sz="1600" dirty="0" smtClean="0"/>
              <a:t>Controller</a:t>
            </a:r>
            <a:endParaRPr lang="en-IN" sz="1600" dirty="0" smtClean="0"/>
          </a:p>
          <a:p>
            <a:endParaRPr lang="en-IN" sz="1600" dirty="0"/>
          </a:p>
          <a:p>
            <a:r>
              <a:rPr lang="en-IN" sz="1600" dirty="0"/>
              <a:t>@</a:t>
            </a:r>
            <a:r>
              <a:rPr lang="en-IN" sz="1600" dirty="0" smtClean="0"/>
              <a:t>Entity</a:t>
            </a:r>
            <a:endParaRPr lang="en-IN" sz="1600" dirty="0" smtClean="0"/>
          </a:p>
          <a:p>
            <a:endParaRPr lang="en-IN" sz="1600" dirty="0"/>
          </a:p>
          <a:p>
            <a:r>
              <a:rPr lang="en-IN" sz="1600" dirty="0"/>
              <a:t>@</a:t>
            </a:r>
            <a:r>
              <a:rPr lang="en-IN" sz="1600" dirty="0" err="1" smtClean="0"/>
              <a:t>RestController</a:t>
            </a:r>
            <a:endParaRPr lang="en-IN" sz="1600" dirty="0" smtClean="0"/>
          </a:p>
          <a:p>
            <a:endParaRPr lang="en-IN" sz="1600" dirty="0"/>
          </a:p>
          <a:p>
            <a:r>
              <a:rPr lang="en-IN" sz="1600" dirty="0"/>
              <a:t>@</a:t>
            </a:r>
            <a:r>
              <a:rPr lang="en-IN" sz="1600" dirty="0" err="1"/>
              <a:t>RequestMapping</a:t>
            </a:r>
            <a:endParaRPr lang="en-IN" sz="1600" dirty="0"/>
          </a:p>
        </p:txBody>
      </p:sp>
      <p:grpSp>
        <p:nvGrpSpPr>
          <p:cNvPr id="46" name="Group 45" descr="Step number 2"/>
          <p:cNvGrpSpPr/>
          <p:nvPr/>
        </p:nvGrpSpPr>
        <p:grpSpPr bwMode="gray">
          <a:xfrm>
            <a:off x="6648072" y="1487958"/>
            <a:ext cx="380382" cy="296049"/>
            <a:chOff x="6741828" y="1435344"/>
            <a:chExt cx="380382" cy="296049"/>
          </a:xfrm>
        </p:grpSpPr>
        <p:sp>
          <p:nvSpPr>
            <p:cNvPr id="47" name="Rectangle 46" descr="Step number 2"/>
            <p:cNvSpPr/>
            <p:nvPr/>
          </p:nvSpPr>
          <p:spPr bwMode="gray">
            <a:xfrm>
              <a:off x="6793669" y="1452347"/>
              <a:ext cx="279292" cy="27904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descr="Small square with numeral 2 inside "/>
            <p:cNvSpPr txBox="1"/>
            <p:nvPr/>
          </p:nvSpPr>
          <p:spPr bwMode="gray">
            <a:xfrm>
              <a:off x="6741828" y="1435344"/>
              <a:ext cx="380382" cy="276999"/>
            </a:xfrm>
            <a:prstGeom prst="rect">
              <a:avLst/>
            </a:prstGeom>
            <a:noFill/>
          </p:spPr>
          <p:txBody>
            <a:bodyPr wrap="square" rtlCol="0">
              <a:spAutoFit/>
            </a:bodyPr>
            <a:lstStyle/>
            <a:p>
              <a:pPr algn="ctr"/>
              <a:r>
                <a:rPr lang="en-US" sz="1200" b="1" dirty="0">
                  <a:solidFill>
                    <a:schemeClr val="bg1"/>
                  </a:solidFill>
                  <a:latin typeface="Segoe UI Semibold" panose="020B0702040204020203" pitchFamily="34" charset="0"/>
                  <a:cs typeface="Segoe UI Semibold" panose="020B0702040204020203" pitchFamily="34" charset="0"/>
                </a:rPr>
                <a:t>2</a:t>
              </a:r>
              <a:endParaRPr lang="en-US" sz="1100" b="1" dirty="0">
                <a:solidFill>
                  <a:schemeClr val="bg1"/>
                </a:solidFill>
                <a:latin typeface="Segoe UI Semibold" panose="020B0702040204020203" pitchFamily="34" charset="0"/>
                <a:cs typeface="Segoe UI Semibold" panose="020B0702040204020203" pitchFamily="34" charset="0"/>
              </a:endParaRPr>
            </a:p>
          </p:txBody>
        </p:sp>
      </p:grpSp>
      <p:sp>
        <p:nvSpPr>
          <p:cNvPr id="49" name="Text Placeholder 6"/>
          <p:cNvSpPr txBox="1"/>
          <p:nvPr/>
        </p:nvSpPr>
        <p:spPr>
          <a:xfrm>
            <a:off x="7141464" y="1432172"/>
            <a:ext cx="2593379" cy="349151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t" anchorCtr="0"/>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1600" dirty="0"/>
              <a:t>@</a:t>
            </a:r>
            <a:r>
              <a:rPr lang="en-IN" sz="1600" dirty="0" err="1" smtClean="0"/>
              <a:t>CrossOrigin</a:t>
            </a:r>
            <a:endParaRPr lang="en-IN" sz="1600" dirty="0" smtClean="0"/>
          </a:p>
          <a:p>
            <a:pPr algn="l"/>
            <a:endParaRPr lang="en-IN" sz="1600" dirty="0"/>
          </a:p>
          <a:p>
            <a:pPr algn="l"/>
            <a:r>
              <a:rPr lang="en-IN" sz="1600" dirty="0"/>
              <a:t>@</a:t>
            </a:r>
            <a:r>
              <a:rPr lang="en-IN" sz="1600" dirty="0" err="1" smtClean="0"/>
              <a:t>Autowired</a:t>
            </a:r>
            <a:endParaRPr lang="en-IN" sz="1600" dirty="0" smtClean="0"/>
          </a:p>
          <a:p>
            <a:pPr algn="l"/>
            <a:endParaRPr lang="en-IN" sz="1600" dirty="0"/>
          </a:p>
          <a:p>
            <a:pPr algn="l"/>
            <a:r>
              <a:rPr lang="en-IN" sz="1600" dirty="0"/>
              <a:t>@</a:t>
            </a:r>
            <a:r>
              <a:rPr lang="en-IN" sz="1600" dirty="0" err="1" smtClean="0"/>
              <a:t>ExceptionHandler</a:t>
            </a:r>
            <a:endParaRPr lang="en-IN" sz="1600" dirty="0" smtClean="0"/>
          </a:p>
          <a:p>
            <a:pPr algn="l"/>
            <a:endParaRPr lang="en-IN" sz="1600" dirty="0"/>
          </a:p>
          <a:p>
            <a:pPr algn="l"/>
            <a:r>
              <a:rPr lang="en-IN" sz="1600" dirty="0"/>
              <a:t>@</a:t>
            </a:r>
            <a:r>
              <a:rPr lang="en-IN" sz="1600" dirty="0" smtClean="0"/>
              <a:t>Service</a:t>
            </a:r>
            <a:endParaRPr lang="en-IN" sz="1600" dirty="0" smtClean="0"/>
          </a:p>
          <a:p>
            <a:pPr algn="l"/>
            <a:endParaRPr lang="en-IN" sz="1600" dirty="0"/>
          </a:p>
          <a:p>
            <a:pPr algn="l"/>
            <a:r>
              <a:rPr lang="en-IN" sz="1600" dirty="0"/>
              <a:t>@</a:t>
            </a:r>
            <a:r>
              <a:rPr lang="en-IN" sz="1600" dirty="0" smtClean="0"/>
              <a:t>Repository</a:t>
            </a:r>
            <a:endParaRPr lang="en-IN" sz="1600" dirty="0" smtClean="0"/>
          </a:p>
          <a:p>
            <a:pPr algn="l"/>
            <a:endParaRPr lang="en-IN" sz="1600" dirty="0"/>
          </a:p>
          <a:p>
            <a:pPr algn="l"/>
            <a:r>
              <a:rPr lang="en-IN" sz="1600" dirty="0"/>
              <a:t>@</a:t>
            </a:r>
            <a:r>
              <a:rPr lang="en-IN" sz="1600" dirty="0" err="1" smtClean="0"/>
              <a:t>GetMapping</a:t>
            </a:r>
            <a:endParaRPr lang="en-IN" sz="1600" dirty="0" smtClean="0"/>
          </a:p>
          <a:p>
            <a:pPr algn="l"/>
            <a:endParaRPr lang="en-IN" sz="1600" dirty="0"/>
          </a:p>
          <a:p>
            <a:pPr algn="l"/>
            <a:r>
              <a:rPr lang="en-IN" sz="1600" dirty="0"/>
              <a:t>@</a:t>
            </a:r>
            <a:r>
              <a:rPr lang="en-IN" sz="1600" dirty="0" err="1"/>
              <a:t>PostMapping</a:t>
            </a:r>
            <a:endParaRPr lang="en-IN" sz="1600" dirty="0"/>
          </a:p>
          <a:p>
            <a:pPr algn="l">
              <a:lnSpc>
                <a:spcPct val="108000"/>
              </a:lnSpc>
            </a:pPr>
            <a:endParaRPr lang="en-US" sz="1600" dirty="0">
              <a:solidFill>
                <a:schemeClr val="tx1">
                  <a:lumMod val="75000"/>
                  <a:lumOff val="25000"/>
                </a:schemeClr>
              </a:solidFill>
            </a:endParaRPr>
          </a:p>
        </p:txBody>
      </p:sp>
      <p:pic>
        <p:nvPicPr>
          <p:cNvPr id="57" name="Picture 56" descr="Accessibility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395" y="5804049"/>
            <a:ext cx="698828" cy="641181"/>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Making Templates Accessible">
  <a:themeElements>
    <a:clrScheme name="Custom 9">
      <a:dk1>
        <a:sysClr val="windowText" lastClr="000000"/>
      </a:dk1>
      <a:lt1>
        <a:sysClr val="window" lastClr="FFFFFF"/>
      </a:lt1>
      <a:dk2>
        <a:srgbClr val="44546A"/>
      </a:dk2>
      <a:lt2>
        <a:srgbClr val="E7E6E6"/>
      </a:lt2>
      <a:accent1>
        <a:srgbClr val="5B9BD5"/>
      </a:accent1>
      <a:accent2>
        <a:srgbClr val="D83B01"/>
      </a:accent2>
      <a:accent3>
        <a:srgbClr val="A5A5A5"/>
      </a:accent3>
      <a:accent4>
        <a:srgbClr val="FFC000"/>
      </a:accent4>
      <a:accent5>
        <a:srgbClr val="4472C4"/>
      </a:accent5>
      <a:accent6>
        <a:srgbClr val="70AD47"/>
      </a:accent6>
      <a:hlink>
        <a:srgbClr val="034A90"/>
      </a:hlink>
      <a:folHlink>
        <a:srgbClr val="6F3B55"/>
      </a:folHlink>
    </a:clrScheme>
    <a:fontScheme name="Custom 7">
      <a:majorFont>
        <a:latin typeface="Cambria"/>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Accessibility guide</Template>
  <TotalTime>0</TotalTime>
  <Words>3037</Words>
  <Application>WPS Presentation</Application>
  <PresentationFormat>Widescreen</PresentationFormat>
  <Paragraphs>191</Paragraphs>
  <Slides>16</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Arial</vt:lpstr>
      <vt:lpstr>SimSun</vt:lpstr>
      <vt:lpstr>Wingdings</vt:lpstr>
      <vt:lpstr>Segoe UI Semibold</vt:lpstr>
      <vt:lpstr>Segoe UI</vt:lpstr>
      <vt:lpstr>Cambria</vt:lpstr>
      <vt:lpstr>Microsoft YaHei</vt:lpstr>
      <vt:lpstr>Arial Unicode MS</vt:lpstr>
      <vt:lpstr>Calibri</vt:lpstr>
      <vt:lpstr>Making Templates Accessible</vt:lpstr>
      <vt:lpstr>CapStore:An E-commerce Application</vt:lpstr>
      <vt:lpstr>Abstract</vt:lpstr>
      <vt:lpstr>What is Ecommerce?</vt:lpstr>
      <vt:lpstr>                 Types of Users</vt:lpstr>
      <vt:lpstr>ER diagram</vt:lpstr>
      <vt:lpstr>Block diagram</vt:lpstr>
      <vt:lpstr>         Modules covered:</vt:lpstr>
      <vt:lpstr>           Security</vt:lpstr>
      <vt:lpstr>Annotation used in Spring boot</vt:lpstr>
      <vt:lpstr>JPA Annotation used			More About designing:</vt:lpstr>
      <vt:lpstr>More on validation:</vt:lpstr>
      <vt:lpstr>Screenshots</vt:lpstr>
      <vt:lpstr>PowerPoint 演示文稿</vt:lpstr>
      <vt:lpstr>PowerPoint 演示文稿</vt:lpstr>
      <vt:lpstr>More on sessions in angular</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CapStore:An E-commerce Application</dc:title>
  <dc:creator>sanchal shanu</dc:creator>
  <cp:lastModifiedBy>lenovo</cp:lastModifiedBy>
  <cp:revision>18</cp:revision>
  <dcterms:created xsi:type="dcterms:W3CDTF">2020-06-01T18:36:00Z</dcterms:created>
  <dcterms:modified xsi:type="dcterms:W3CDTF">2020-06-02T18:58:41Z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1033-11.2.0.9363</vt:lpwstr>
  </property>
</Properties>
</file>